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82" r:id="rId2"/>
    <p:sldMasterId id="2147483660" r:id="rId3"/>
  </p:sldMasterIdLst>
  <p:notesMasterIdLst>
    <p:notesMasterId r:id="rId31"/>
  </p:notesMasterIdLst>
  <p:handoutMasterIdLst>
    <p:handoutMasterId r:id="rId32"/>
  </p:handoutMasterIdLst>
  <p:sldIdLst>
    <p:sldId id="256" r:id="rId4"/>
    <p:sldId id="294" r:id="rId5"/>
    <p:sldId id="258" r:id="rId6"/>
    <p:sldId id="310" r:id="rId7"/>
    <p:sldId id="311" r:id="rId8"/>
    <p:sldId id="312" r:id="rId9"/>
    <p:sldId id="316" r:id="rId10"/>
    <p:sldId id="313" r:id="rId11"/>
    <p:sldId id="314" r:id="rId12"/>
    <p:sldId id="315" r:id="rId13"/>
    <p:sldId id="331" r:id="rId14"/>
    <p:sldId id="361" r:id="rId15"/>
    <p:sldId id="359" r:id="rId16"/>
    <p:sldId id="357" r:id="rId17"/>
    <p:sldId id="360" r:id="rId18"/>
    <p:sldId id="358" r:id="rId19"/>
    <p:sldId id="257" r:id="rId20"/>
    <p:sldId id="270" r:id="rId21"/>
    <p:sldId id="259" r:id="rId22"/>
    <p:sldId id="266" r:id="rId23"/>
    <p:sldId id="267" r:id="rId24"/>
    <p:sldId id="261" r:id="rId25"/>
    <p:sldId id="271" r:id="rId26"/>
    <p:sldId id="265" r:id="rId27"/>
    <p:sldId id="272" r:id="rId28"/>
    <p:sldId id="262" r:id="rId29"/>
    <p:sldId id="263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79"/>
  </p:normalViewPr>
  <p:slideViewPr>
    <p:cSldViewPr snapToGrid="0">
      <p:cViewPr varScale="1">
        <p:scale>
          <a:sx n="65" d="100"/>
          <a:sy n="65" d="100"/>
        </p:scale>
        <p:origin x="14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7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5030c3c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b5030c3c8_2_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1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23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761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13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8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869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09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958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625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8904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689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957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459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9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435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36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339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27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643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145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467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174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89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08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8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9D50-52CE-4A7C-BDC3-2B10D3A90156}" type="datetimeFigureOut">
              <a:rPr lang="zh-TW" altLang="en-US" smtClean="0"/>
              <a:t>2022/11/28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21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cv/opencv/blob/master/samples/cpp/lkdemo.cpp" TargetMode="External"/><Relationship Id="rId13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hyperlink" Target="https://docs.opencv.org/3.4/dc/d6b/group__video__track.html" TargetMode="External"/><Relationship Id="rId12" Type="http://schemas.openxmlformats.org/officeDocument/2006/relationships/hyperlink" Target="https://docs.opencv.org/3.4/d4/dee/tutorial_optical_flow.html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11" Type="http://schemas.openxmlformats.org/officeDocument/2006/relationships/hyperlink" Target="https://docs.opencv.org/3.4/d0/d7a/classcv_1_1SimpleBlobDetector.html" TargetMode="External"/><Relationship Id="rId5" Type="http://schemas.openxmlformats.org/officeDocument/2006/relationships/slideLayout" Target="../slideLayouts/slideLayout10.xml"/><Relationship Id="rId10" Type="http://schemas.openxmlformats.org/officeDocument/2006/relationships/hyperlink" Target="https://docs.opencv.org/3.4/d8/dfe/classcv_1_1VideoCapture.html" TargetMode="External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hyperlink" Target="https://www.microsoft.com/en-us/download/details.aspx?id=54765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7" Type="http://schemas.openxmlformats.org/officeDocument/2006/relationships/image" Target="../media/image24.jpg"/><Relationship Id="rId2" Type="http://schemas.openxmlformats.org/officeDocument/2006/relationships/hyperlink" Target="https://www.tensorflow.org/tutorials/load_data/images#load_data_using_a_keras_utility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hyperlink" Target="https://matplotlib.org/stable/tutorials/introductory/pyplot.html#sphx-glr-tutorials-introductory-pyplot-py" TargetMode="External"/><Relationship Id="rId4" Type="http://schemas.openxmlformats.org/officeDocument/2006/relationships/hyperlink" Target="https://pytorch.org/vision/stable/transform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hyperlink" Target="https://www.kaggle.com/code/samsonlo/resnet-50-image-classification-part-1-2-model#Output-Layer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ytorch.org/tutorials/beginner/blitz/cifar10_tutorial.html#train-the-network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1708.02002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(Computer Vision and Deep Learning)</a:t>
            </a:r>
            <a:br>
              <a:rPr 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Homework 2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zh-TW" altLang="en-US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真禎</a:t>
            </a:r>
            <a:r>
              <a:rPr lang="en-US" altLang="zh-TW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: nckubot65904@gmail.com</a:t>
            </a:r>
            <a:endParaRPr lang="en-US" altLang="zh-TW" sz="2175" dirty="0">
              <a:solidFill>
                <a:schemeClr val="tx1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	                       10:00~12:00, Fri.</a:t>
            </a:r>
            <a:endParaRPr lang="en-US" altLang="zh-TW" sz="1800" dirty="0"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19054" y="712556"/>
            <a:ext cx="9078766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Click button to: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%) Track the 7 center points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 the whole video using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OpenCv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function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cv2.calcOpticalFlowPyrLK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Ex: </a:t>
            </a: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https://github.com/opencv/opencv/blob/master/samples/cpp/lkdemo.cpp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(5%) Display the 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trajectory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of each of the 7 tracking points throughout the video. Pick a color that is highly visible. Ex: the demo videos bellow. 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10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302445" y="3049005"/>
            <a:ext cx="162939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Demo videos:</a:t>
            </a: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19053" y="6267187"/>
            <a:ext cx="8477100" cy="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75"/>
              <a:buFont typeface="Arial"/>
              <a:buNone/>
              <a:tabLst/>
              <a:defRPr/>
            </a:pPr>
            <a:r>
              <a: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※ Tracking process may have some errors. At least 4-5 points should be tracked with success. </a:t>
            </a:r>
            <a:endParaRPr kumimoji="0" sz="127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0" y="-539"/>
            <a:ext cx="9078767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2.2 Video tracking (10%)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5" name="2020-11-29 15-08-07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29136" y="3613283"/>
            <a:ext cx="3910602" cy="21997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086601" y="2472034"/>
            <a:ext cx="20936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Tool site:</a:t>
            </a: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10"/>
              </a:rPr>
              <a:t>Load video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11"/>
              </a:rPr>
              <a:t>Circle detect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7"/>
              </a:rPr>
              <a:t>Optical flow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12"/>
              </a:rPr>
              <a:t>Optical flow Tutorial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4B45507B-AECA-46C8-B4DF-4F804E93E9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2445" y="3426141"/>
            <a:ext cx="4243300" cy="238685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CEAFA0-48A5-4C7B-4039-30CADA90A1C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6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6281ABA-41CF-72DB-9AA5-CED12ED831B5}"/>
              </a:ext>
            </a:extLst>
          </p:cNvPr>
          <p:cNvSpPr txBox="1"/>
          <p:nvPr/>
        </p:nvSpPr>
        <p:spPr>
          <a:xfrm>
            <a:off x="7709647" y="0"/>
            <a:ext cx="1574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Jack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Google Shape;120;p6">
            <a:extLst>
              <a:ext uri="{FF2B5EF4-FFF2-40B4-BE49-F238E27FC236}">
                <a16:creationId xmlns:a16="http://schemas.microsoft.com/office/drawing/2014/main" id="{F7C3C485-68CC-C137-6F22-7E427B961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585" y="512949"/>
            <a:ext cx="9065415" cy="227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Given </a:t>
            </a:r>
            <a:r>
              <a:rPr lang="en-US" altLang="zh-TW" dirty="0">
                <a:solidFill>
                  <a:srgbClr val="FF0000"/>
                </a:solidFill>
              </a:rPr>
              <a:t>video.mp4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logo.png</a:t>
            </a:r>
          </a:p>
          <a:p>
            <a:pPr marL="360363" lvl="0" indent="-360363">
              <a:lnSpc>
                <a:spcPct val="100000"/>
              </a:lnSpc>
              <a:spcBef>
                <a:spcPts val="0"/>
              </a:spcBef>
            </a:pPr>
            <a:endParaRPr lang="en-US" altLang="zh-TW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test video and process frame by frame using </a:t>
            </a:r>
            <a:r>
              <a:rPr lang="en-US" altLang="zh-TW" sz="145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cv2.VideoCapture() </a:t>
            </a:r>
            <a:endParaRPr lang="en-US" altLang="zh-TW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four </a:t>
            </a:r>
            <a:r>
              <a:rPr lang="en-US" altLang="zh-TW" sz="14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makers position (x, y) each frame using </a:t>
            </a:r>
            <a:r>
              <a:rPr lang="en-US" altLang="zh-TW" sz="145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cv2.aruco.detectMarkers() </a:t>
            </a: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altLang="zh-TW" sz="14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altLang="zh-TW" sz="14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{C1, C2, C3, C4} mapping to {ID1, ID2, ID3, ID4} using </a:t>
            </a:r>
            <a:r>
              <a:rPr lang="en-US" altLang="zh-TW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cv2.findHomography()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perspective transform by </a:t>
            </a:r>
            <a:r>
              <a:rPr lang="en-US" altLang="zh-TW" sz="14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altLang="zh-TW" sz="14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cv2.warpPerspective()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result video 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cv2.imshow()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121;p6">
            <a:extLst>
              <a:ext uri="{FF2B5EF4-FFF2-40B4-BE49-F238E27FC236}">
                <a16:creationId xmlns:a16="http://schemas.microsoft.com/office/drawing/2014/main" id="{9E256A6F-502E-5858-419C-EF9A78CC5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55571"/>
            <a:ext cx="5037827" cy="32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98738" lvl="0" indent="-25987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3. (20%) Perspective Transform:</a:t>
            </a:r>
            <a:endParaRPr sz="2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662FC99-E2C8-1A97-AEDF-D9AC411F1CA0}"/>
              </a:ext>
            </a:extLst>
          </p:cNvPr>
          <p:cNvGrpSpPr/>
          <p:nvPr/>
        </p:nvGrpSpPr>
        <p:grpSpPr>
          <a:xfrm>
            <a:off x="88198" y="3115241"/>
            <a:ext cx="2970978" cy="2948059"/>
            <a:chOff x="758664" y="4457786"/>
            <a:chExt cx="2157141" cy="235434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B1A9124-FBD3-BDF6-116E-A006578C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592" y="4457786"/>
              <a:ext cx="2051188" cy="235434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8176D50-E7DF-3BFE-96C6-22EC3C5920B3}"/>
                </a:ext>
              </a:extLst>
            </p:cNvPr>
            <p:cNvSpPr txBox="1"/>
            <p:nvPr/>
          </p:nvSpPr>
          <p:spPr>
            <a:xfrm>
              <a:off x="758664" y="4871932"/>
              <a:ext cx="454526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ID1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54E5972-17E4-B2F0-CF60-70E9F0B80FC0}"/>
                </a:ext>
              </a:extLst>
            </p:cNvPr>
            <p:cNvSpPr txBox="1"/>
            <p:nvPr/>
          </p:nvSpPr>
          <p:spPr>
            <a:xfrm>
              <a:off x="2288849" y="4554473"/>
              <a:ext cx="450326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ID2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38393A5-4DAF-8FD0-9F0B-AB341A9774B5}"/>
                </a:ext>
              </a:extLst>
            </p:cNvPr>
            <p:cNvSpPr txBox="1"/>
            <p:nvPr/>
          </p:nvSpPr>
          <p:spPr>
            <a:xfrm>
              <a:off x="2500903" y="6446654"/>
              <a:ext cx="414902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ID3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1CF1A65-4CFA-6881-1643-99B5BC386597}"/>
                </a:ext>
              </a:extLst>
            </p:cNvPr>
            <p:cNvSpPr txBox="1"/>
            <p:nvPr/>
          </p:nvSpPr>
          <p:spPr>
            <a:xfrm>
              <a:off x="850159" y="6317808"/>
              <a:ext cx="369780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ID4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A2A565-5F2F-9991-CB28-9F0D37516B9E}"/>
                </a:ext>
              </a:extLst>
            </p:cNvPr>
            <p:cNvSpPr/>
            <p:nvPr/>
          </p:nvSpPr>
          <p:spPr>
            <a:xfrm>
              <a:off x="790575" y="4797269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59FB62A9-8FA2-8EAD-B9D2-CF53D0E1CAED}"/>
                </a:ext>
              </a:extLst>
            </p:cNvPr>
            <p:cNvSpPr/>
            <p:nvPr/>
          </p:nvSpPr>
          <p:spPr>
            <a:xfrm>
              <a:off x="2468292" y="4479926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83A57F9-9C96-26C9-BCF1-4E7C028CD07B}"/>
                </a:ext>
              </a:extLst>
            </p:cNvPr>
            <p:cNvSpPr/>
            <p:nvPr/>
          </p:nvSpPr>
          <p:spPr>
            <a:xfrm>
              <a:off x="2668640" y="671322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4682A16E-F903-3CA1-8005-FA38A7741D64}"/>
                </a:ext>
              </a:extLst>
            </p:cNvPr>
            <p:cNvSpPr/>
            <p:nvPr/>
          </p:nvSpPr>
          <p:spPr>
            <a:xfrm>
              <a:off x="989330" y="6560537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9935D7D-EF9D-6DC9-A933-C5216AA66DD0}"/>
              </a:ext>
            </a:extLst>
          </p:cNvPr>
          <p:cNvGrpSpPr/>
          <p:nvPr/>
        </p:nvGrpSpPr>
        <p:grpSpPr>
          <a:xfrm>
            <a:off x="3215435" y="3707519"/>
            <a:ext cx="2574638" cy="1540691"/>
            <a:chOff x="4465298" y="4797269"/>
            <a:chExt cx="3555608" cy="200739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A81C402-159B-2722-1CCA-97D01662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158" y="4820129"/>
              <a:ext cx="3509888" cy="19656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C3633B71-DDA9-4051-9856-8523C23AA99F}"/>
                </a:ext>
              </a:extLst>
            </p:cNvPr>
            <p:cNvSpPr/>
            <p:nvPr/>
          </p:nvSpPr>
          <p:spPr>
            <a:xfrm>
              <a:off x="4465298" y="4797269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2DE731FE-370F-0167-AD37-5D3940B3D9EE}"/>
                </a:ext>
              </a:extLst>
            </p:cNvPr>
            <p:cNvSpPr/>
            <p:nvPr/>
          </p:nvSpPr>
          <p:spPr>
            <a:xfrm>
              <a:off x="4465298" y="675894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AF927B5F-D9C3-6081-86C0-3F17B6BCB467}"/>
                </a:ext>
              </a:extLst>
            </p:cNvPr>
            <p:cNvSpPr/>
            <p:nvPr/>
          </p:nvSpPr>
          <p:spPr>
            <a:xfrm>
              <a:off x="7975186" y="675894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882D7C93-47F1-D7E8-E809-74C75C158381}"/>
                </a:ext>
              </a:extLst>
            </p:cNvPr>
            <p:cNvSpPr/>
            <p:nvPr/>
          </p:nvSpPr>
          <p:spPr>
            <a:xfrm>
              <a:off x="7975186" y="4797269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A1FC58D-BA4A-627E-BCF3-67DFADD1CEF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2505796" y="3171589"/>
            <a:ext cx="3251171" cy="55347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D37E712-39E1-BF02-6532-F73B6901D22B}"/>
              </a:ext>
            </a:extLst>
          </p:cNvPr>
          <p:cNvCxnSpPr>
            <a:cxnSpLocks/>
            <a:stCxn id="11" idx="7"/>
            <a:endCxn id="17" idx="2"/>
          </p:cNvCxnSpPr>
          <p:nvPr/>
        </p:nvCxnSpPr>
        <p:spPr>
          <a:xfrm>
            <a:off x="185895" y="3548718"/>
            <a:ext cx="3029540" cy="17634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03183FF-BBA1-388C-404D-34ED40B5BA0B}"/>
              </a:ext>
            </a:extLst>
          </p:cNvPr>
          <p:cNvCxnSpPr>
            <a:stCxn id="13" idx="5"/>
            <a:endCxn id="19" idx="2"/>
          </p:cNvCxnSpPr>
          <p:nvPr/>
        </p:nvCxnSpPr>
        <p:spPr>
          <a:xfrm flipV="1">
            <a:off x="2772509" y="5230665"/>
            <a:ext cx="2984458" cy="75764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9A9E527-83FE-8AAD-7740-A3AFA80E3B99}"/>
              </a:ext>
            </a:extLst>
          </p:cNvPr>
          <p:cNvCxnSpPr>
            <a:stCxn id="14" idx="6"/>
            <a:endCxn id="18" idx="3"/>
          </p:cNvCxnSpPr>
          <p:nvPr/>
        </p:nvCxnSpPr>
        <p:spPr>
          <a:xfrm flipV="1">
            <a:off x="468858" y="5243071"/>
            <a:ext cx="2751425" cy="53381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8FC5E62-AD68-A897-50E2-A0F81CB5E3DA}"/>
              </a:ext>
            </a:extLst>
          </p:cNvPr>
          <p:cNvCxnSpPr>
            <a:cxnSpLocks/>
          </p:cNvCxnSpPr>
          <p:nvPr/>
        </p:nvCxnSpPr>
        <p:spPr>
          <a:xfrm>
            <a:off x="78585" y="3100020"/>
            <a:ext cx="3458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B316662-35E0-18F1-73D4-634B851D8621}"/>
              </a:ext>
            </a:extLst>
          </p:cNvPr>
          <p:cNvCxnSpPr>
            <a:cxnSpLocks/>
          </p:cNvCxnSpPr>
          <p:nvPr/>
        </p:nvCxnSpPr>
        <p:spPr>
          <a:xfrm>
            <a:off x="88198" y="3094923"/>
            <a:ext cx="0" cy="310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F1EF390-ACD1-D6C1-246E-9A688D5E1FD8}"/>
              </a:ext>
            </a:extLst>
          </p:cNvPr>
          <p:cNvSpPr txBox="1"/>
          <p:nvPr/>
        </p:nvSpPr>
        <p:spPr>
          <a:xfrm>
            <a:off x="52659" y="3205294"/>
            <a:ext cx="22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y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B8CD74-4770-6248-EF4E-B9D1CB1BA6EA}"/>
              </a:ext>
            </a:extLst>
          </p:cNvPr>
          <p:cNvSpPr txBox="1"/>
          <p:nvPr/>
        </p:nvSpPr>
        <p:spPr>
          <a:xfrm>
            <a:off x="-81873" y="2839530"/>
            <a:ext cx="483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(0, 0)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4FA5C0C-2379-943F-ED61-7FE29C6466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t="5260" r="36417" b="5704"/>
          <a:stretch/>
        </p:blipFill>
        <p:spPr>
          <a:xfrm>
            <a:off x="6570157" y="3492797"/>
            <a:ext cx="2525663" cy="2019550"/>
          </a:xfrm>
          <a:prstGeom prst="rect">
            <a:avLst/>
          </a:prstGeom>
        </p:spPr>
      </p:pic>
      <p:sp>
        <p:nvSpPr>
          <p:cNvPr id="30" name="向右箭號 72">
            <a:extLst>
              <a:ext uri="{FF2B5EF4-FFF2-40B4-BE49-F238E27FC236}">
                <a16:creationId xmlns:a16="http://schemas.microsoft.com/office/drawing/2014/main" id="{A541F5A9-CE3B-2E68-BAD2-F2148B1AC085}"/>
              </a:ext>
            </a:extLst>
          </p:cNvPr>
          <p:cNvSpPr/>
          <p:nvPr/>
        </p:nvSpPr>
        <p:spPr>
          <a:xfrm>
            <a:off x="5866871" y="4342910"/>
            <a:ext cx="641343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5CE3851-42EB-B987-9EBA-2C308743526D}"/>
              </a:ext>
            </a:extLst>
          </p:cNvPr>
          <p:cNvSpPr txBox="1"/>
          <p:nvPr/>
        </p:nvSpPr>
        <p:spPr>
          <a:xfrm>
            <a:off x="5796375" y="3980704"/>
            <a:ext cx="711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Result</a:t>
            </a:r>
            <a:endParaRPr lang="zh-TW" altLang="en-US" sz="1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2C7AC88-8770-908C-873F-1B83A89CF98C}"/>
              </a:ext>
            </a:extLst>
          </p:cNvPr>
          <p:cNvSpPr txBox="1"/>
          <p:nvPr/>
        </p:nvSpPr>
        <p:spPr>
          <a:xfrm>
            <a:off x="341184" y="2956423"/>
            <a:ext cx="232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x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35E2A90-FA9C-8067-1C28-66B0CE1E570F}"/>
              </a:ext>
            </a:extLst>
          </p:cNvPr>
          <p:cNvSpPr txBox="1"/>
          <p:nvPr/>
        </p:nvSpPr>
        <p:spPr>
          <a:xfrm>
            <a:off x="3033136" y="3430361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0551B3-8F41-1803-9F2F-2685F368CB6B}"/>
              </a:ext>
            </a:extLst>
          </p:cNvPr>
          <p:cNvSpPr txBox="1"/>
          <p:nvPr/>
        </p:nvSpPr>
        <p:spPr>
          <a:xfrm>
            <a:off x="5566818" y="3444678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41DD6B5-2067-3E93-A10C-56266492D0A2}"/>
              </a:ext>
            </a:extLst>
          </p:cNvPr>
          <p:cNvSpPr txBox="1"/>
          <p:nvPr/>
        </p:nvSpPr>
        <p:spPr>
          <a:xfrm>
            <a:off x="3065520" y="5235348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F8A4DD5-AB63-F094-3DD5-2D7518B79894}"/>
              </a:ext>
            </a:extLst>
          </p:cNvPr>
          <p:cNvSpPr txBox="1"/>
          <p:nvPr/>
        </p:nvSpPr>
        <p:spPr>
          <a:xfrm>
            <a:off x="5594847" y="5237104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C4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19827E7-48F3-3B35-6D42-43B71112C994}"/>
              </a:ext>
            </a:extLst>
          </p:cNvPr>
          <p:cNvSpPr/>
          <p:nvPr/>
        </p:nvSpPr>
        <p:spPr>
          <a:xfrm>
            <a:off x="112207" y="1148949"/>
            <a:ext cx="8855009" cy="1542936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32">
            <a:extLst>
              <a:ext uri="{FF2B5EF4-FFF2-40B4-BE49-F238E27FC236}">
                <a16:creationId xmlns:a16="http://schemas.microsoft.com/office/drawing/2014/main" id="{41243A1B-A66A-F608-EE23-135A00D894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20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21;p6"/>
          <p:cNvSpPr txBox="1">
            <a:spLocks noGrp="1"/>
          </p:cNvSpPr>
          <p:nvPr>
            <p:ph type="title"/>
          </p:nvPr>
        </p:nvSpPr>
        <p:spPr>
          <a:xfrm>
            <a:off x="0" y="84066"/>
            <a:ext cx="5633049" cy="32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98738" lvl="0" indent="-25987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3. (20%) Perspective Transform: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Question3">
            <a:hlinkClick r:id="" action="ppaction://media"/>
            <a:extLst>
              <a:ext uri="{FF2B5EF4-FFF2-40B4-BE49-F238E27FC236}">
                <a16:creationId xmlns:a16="http://schemas.microsoft.com/office/drawing/2014/main" id="{7F5A9DE0-CC9F-452C-FC5C-A80FA1B15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4941" b="29904"/>
          <a:stretch/>
        </p:blipFill>
        <p:spPr>
          <a:xfrm>
            <a:off x="41148" y="4224787"/>
            <a:ext cx="9061703" cy="230167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929E34-936D-E0B6-0E84-0CB2C3BB85C5}"/>
              </a:ext>
            </a:extLst>
          </p:cNvPr>
          <p:cNvSpPr txBox="1"/>
          <p:nvPr/>
        </p:nvSpPr>
        <p:spPr>
          <a:xfrm>
            <a:off x="2870604" y="1206140"/>
            <a:ext cx="3900586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TW" sz="1450" dirty="0">
                <a:latin typeface="Calibri (標題)"/>
              </a:rPr>
              <a:t>Click the button “</a:t>
            </a:r>
            <a:r>
              <a:rPr lang="en-US" altLang="zh-TW" sz="1450" b="1" dirty="0">
                <a:latin typeface="Calibri (標題)"/>
              </a:rPr>
              <a:t>Load Video” </a:t>
            </a:r>
            <a:r>
              <a:rPr lang="en-US" altLang="zh-TW" sz="1450" dirty="0">
                <a:latin typeface="Calibri (標題)"/>
              </a:rPr>
              <a:t>to load </a:t>
            </a:r>
            <a:r>
              <a:rPr lang="en-US" altLang="zh-TW" sz="1450" b="1" dirty="0">
                <a:solidFill>
                  <a:srgbClr val="FF0000"/>
                </a:solidFill>
                <a:latin typeface="Calibri (標題)"/>
              </a:rPr>
              <a:t>video.mp4</a:t>
            </a:r>
            <a:endParaRPr lang="en-US" altLang="zh-TW" sz="1450" dirty="0">
              <a:solidFill>
                <a:srgbClr val="FF0000"/>
              </a:solidFill>
              <a:latin typeface="Calibri (標題)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03D64C9-0005-0E67-7CC8-789070B4E8C6}"/>
              </a:ext>
            </a:extLst>
          </p:cNvPr>
          <p:cNvGrpSpPr/>
          <p:nvPr/>
        </p:nvGrpSpPr>
        <p:grpSpPr>
          <a:xfrm>
            <a:off x="336499" y="1010674"/>
            <a:ext cx="2322355" cy="2977750"/>
            <a:chOff x="5896051" y="1016878"/>
            <a:chExt cx="2322355" cy="297775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B987EC4-5A95-B36B-7C1F-C8AD44B20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80" r="480" b="22813"/>
            <a:stretch/>
          </p:blipFill>
          <p:spPr>
            <a:xfrm>
              <a:off x="5896051" y="1016878"/>
              <a:ext cx="2322355" cy="2977750"/>
            </a:xfrm>
            <a:prstGeom prst="roundRect">
              <a:avLst>
                <a:gd name="adj" fmla="val 3296"/>
              </a:avLst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E2DF467-8D10-7AB0-9DB9-8C74D0BE0381}"/>
                </a:ext>
              </a:extLst>
            </p:cNvPr>
            <p:cNvSpPr/>
            <p:nvPr/>
          </p:nvSpPr>
          <p:spPr>
            <a:xfrm>
              <a:off x="6286196" y="1219200"/>
              <a:ext cx="1542064" cy="6058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D6310FB-DC45-5318-A8A7-7A21BC8594E7}"/>
                </a:ext>
              </a:extLst>
            </p:cNvPr>
            <p:cNvSpPr/>
            <p:nvPr/>
          </p:nvSpPr>
          <p:spPr>
            <a:xfrm>
              <a:off x="6286196" y="3663709"/>
              <a:ext cx="1584960" cy="2571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9FBC482-2912-412B-73C8-93BF37EEE93D}"/>
                </a:ext>
              </a:extLst>
            </p:cNvPr>
            <p:cNvSpPr txBox="1"/>
            <p:nvPr/>
          </p:nvSpPr>
          <p:spPr>
            <a:xfrm>
              <a:off x="5938946" y="1199267"/>
              <a:ext cx="403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1) 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0F87A50-18B3-4679-F82F-6F912B8EA888}"/>
                </a:ext>
              </a:extLst>
            </p:cNvPr>
            <p:cNvSpPr txBox="1"/>
            <p:nvPr/>
          </p:nvSpPr>
          <p:spPr>
            <a:xfrm>
              <a:off x="5938946" y="3613053"/>
              <a:ext cx="403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2) 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CAA666-7667-64B7-6160-6448617E4E6C}"/>
              </a:ext>
            </a:extLst>
          </p:cNvPr>
          <p:cNvSpPr txBox="1"/>
          <p:nvPr/>
        </p:nvSpPr>
        <p:spPr>
          <a:xfrm>
            <a:off x="2858412" y="3619803"/>
            <a:ext cx="5411699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TW" sz="1450" dirty="0">
                <a:latin typeface="+mj-lt"/>
              </a:rPr>
              <a:t>Click the button “</a:t>
            </a:r>
            <a:r>
              <a:rPr lang="en-US" altLang="zh-TW" sz="1450" b="1" dirty="0">
                <a:latin typeface="Calibri (標題)"/>
              </a:rPr>
              <a:t>3.1 Perspective Transform” </a:t>
            </a:r>
            <a:r>
              <a:rPr lang="en-US" altLang="zh-TW" sz="1450" dirty="0">
                <a:latin typeface="+mj-lt"/>
              </a:rPr>
              <a:t>to show following video</a:t>
            </a:r>
          </a:p>
        </p:txBody>
      </p:sp>
      <p:sp>
        <p:nvSpPr>
          <p:cNvPr id="21" name="Google Shape;120;p6">
            <a:extLst>
              <a:ext uri="{FF2B5EF4-FFF2-40B4-BE49-F238E27FC236}">
                <a16:creationId xmlns:a16="http://schemas.microsoft.com/office/drawing/2014/main" id="{C15AE390-31F3-8DB6-B9CA-F8E19F790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386" y="527327"/>
            <a:ext cx="9470269" cy="4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User Interface</a:t>
            </a:r>
          </a:p>
          <a:p>
            <a:pPr marL="1423988" lvl="4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8C70DD3-60FB-A326-5D35-DBE2540AAB46}"/>
              </a:ext>
            </a:extLst>
          </p:cNvPr>
          <p:cNvSpPr txBox="1"/>
          <p:nvPr/>
        </p:nvSpPr>
        <p:spPr>
          <a:xfrm>
            <a:off x="2870604" y="1480491"/>
            <a:ext cx="3900586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TW" sz="1450" dirty="0">
                <a:latin typeface="Calibri (標題)"/>
              </a:rPr>
              <a:t>Click the button “</a:t>
            </a:r>
            <a:r>
              <a:rPr lang="en-US" altLang="zh-TW" sz="1450" b="1" dirty="0">
                <a:latin typeface="Calibri (標題)"/>
              </a:rPr>
              <a:t>Load Image” </a:t>
            </a:r>
            <a:r>
              <a:rPr lang="en-US" altLang="zh-TW" sz="1450" dirty="0">
                <a:latin typeface="Calibri (標題)"/>
              </a:rPr>
              <a:t>to load </a:t>
            </a:r>
            <a:r>
              <a:rPr lang="en-US" altLang="zh-TW" sz="1450" b="1" dirty="0">
                <a:solidFill>
                  <a:srgbClr val="FF0000"/>
                </a:solidFill>
                <a:latin typeface="Calibri (標題)"/>
              </a:rPr>
              <a:t>logo.png</a:t>
            </a:r>
            <a:endParaRPr lang="en-US" altLang="zh-TW" sz="145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5B927176-D9E7-6BE6-7A79-BA6F02EDCDD8}"/>
              </a:ext>
            </a:extLst>
          </p:cNvPr>
          <p:cNvSpPr/>
          <p:nvPr/>
        </p:nvSpPr>
        <p:spPr>
          <a:xfrm>
            <a:off x="2858412" y="1172885"/>
            <a:ext cx="3825968" cy="661549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891E2E1-66E1-5945-5F5F-6130F2C7C752}"/>
              </a:ext>
            </a:extLst>
          </p:cNvPr>
          <p:cNvSpPr/>
          <p:nvPr/>
        </p:nvSpPr>
        <p:spPr>
          <a:xfrm>
            <a:off x="2858412" y="3619803"/>
            <a:ext cx="5336464" cy="343233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D1B2549-8410-5946-E2DD-BB7F3F95E1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244324" y="1500840"/>
            <a:ext cx="614088" cy="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B815908-09A5-AA1F-6F34-53C02AD3918F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311604" y="3786066"/>
            <a:ext cx="546808" cy="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32">
            <a:extLst>
              <a:ext uri="{FF2B5EF4-FFF2-40B4-BE49-F238E27FC236}">
                <a16:creationId xmlns:a16="http://schemas.microsoft.com/office/drawing/2014/main" id="{1191343C-EE02-F7A8-0C20-C266E4AF15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A9BD64-3E84-A417-8E58-6436B9C44DA4}"/>
              </a:ext>
            </a:extLst>
          </p:cNvPr>
          <p:cNvSpPr txBox="1"/>
          <p:nvPr/>
        </p:nvSpPr>
        <p:spPr>
          <a:xfrm>
            <a:off x="7709647" y="0"/>
            <a:ext cx="1434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Jack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67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7086601" cy="486000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altLang="zh-TW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(20%) PCA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1" y="468754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4.1 (10%) Image Reconstruction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4.2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Compute the reconstruction error</a:t>
            </a: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13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1BA5CE-2BDD-B412-D7FF-F018105526E5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67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ea typeface="Arial"/>
                <a:cs typeface="Arial"/>
                <a:sym typeface="Arial"/>
              </a:rPr>
              <a:t>.1 (10%) PCA - Image Reconstruction (1/2)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55072" y="369332"/>
            <a:ext cx="9088928" cy="60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Given: 30 Images of Company logo</a:t>
            </a:r>
            <a:endParaRPr sz="1800" dirty="0"/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Q1: Using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PCA(</a:t>
            </a:r>
            <a:r>
              <a:rPr lang="en-US" altLang="zh-TW" sz="1800" i="0" dirty="0">
                <a:solidFill>
                  <a:srgbClr val="FF0000"/>
                </a:solidFill>
                <a:effectLst/>
              </a:rPr>
              <a:t>Principal components analysis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1800" dirty="0">
                <a:ea typeface="Arial"/>
                <a:cs typeface="Arial"/>
                <a:sym typeface="Arial"/>
              </a:rPr>
              <a:t> to do dimension reduction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from 100% to 80%</a:t>
            </a:r>
            <a:r>
              <a:rPr lang="en-US" sz="1800" dirty="0">
                <a:ea typeface="Arial"/>
                <a:cs typeface="Arial"/>
                <a:sym typeface="Arial"/>
              </a:rPr>
              <a:t> and then reconstruct it back using the reduced dimension data.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Click “</a:t>
            </a:r>
            <a:r>
              <a:rPr lang="en-US" altLang="zh-TW" sz="1800" dirty="0">
                <a:solidFill>
                  <a:schemeClr val="tx1"/>
                </a:solidFill>
              </a:rPr>
              <a:t>4.1 Image Reconstruction</a:t>
            </a:r>
            <a:r>
              <a:rPr lang="en-US" sz="1800" dirty="0">
                <a:ea typeface="Arial"/>
                <a:cs typeface="Arial"/>
                <a:sym typeface="Arial"/>
              </a:rPr>
              <a:t>” button and show original </a:t>
            </a:r>
            <a:r>
              <a:rPr lang="en-US" sz="1800" dirty="0"/>
              <a:t>and reconstructed </a:t>
            </a:r>
            <a:r>
              <a:rPr lang="en-US" sz="1800" dirty="0">
                <a:ea typeface="Arial"/>
                <a:cs typeface="Arial"/>
                <a:sym typeface="Arial"/>
              </a:rPr>
              <a:t>images like below. (You should not save the </a:t>
            </a:r>
            <a:r>
              <a:rPr lang="en-US" sz="1800" dirty="0"/>
              <a:t>reconstructed </a:t>
            </a:r>
            <a:r>
              <a:rPr lang="en-US" sz="1800" dirty="0">
                <a:ea typeface="Arial"/>
                <a:cs typeface="Arial"/>
                <a:sym typeface="Arial"/>
              </a:rPr>
              <a:t>images and load them when clicking “</a:t>
            </a:r>
            <a:r>
              <a:rPr lang="en-US" altLang="zh-TW" sz="1800" dirty="0">
                <a:solidFill>
                  <a:schemeClr val="tx1"/>
                </a:solidFill>
              </a:rPr>
              <a:t>4.1 Image Reconstruction</a:t>
            </a:r>
            <a:r>
              <a:rPr lang="en-US" sz="1800" dirty="0">
                <a:ea typeface="Arial"/>
                <a:cs typeface="Arial"/>
                <a:sym typeface="Arial"/>
              </a:rPr>
              <a:t>” button. Instead, output the result immediately when you done reconstruct them.)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H</a:t>
            </a:r>
            <a:r>
              <a:rPr lang="en-US" sz="1800" dirty="0"/>
              <a:t>int: Use PCA from python library: sklearn.decomposition</a:t>
            </a:r>
          </a:p>
          <a:p>
            <a:pPr marL="0" indent="811213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ea typeface="Arial"/>
                <a:cs typeface="Arial"/>
                <a:sym typeface="Arial"/>
              </a:rPr>
              <a:t>Use </a:t>
            </a:r>
            <a:r>
              <a:rPr lang="en-US" sz="1800" b="0" i="0" dirty="0">
                <a:effectLst/>
                <a:latin typeface="-apple-system"/>
              </a:rPr>
              <a:t>show </a:t>
            </a:r>
            <a:r>
              <a:rPr lang="en-US" sz="1800" dirty="0">
                <a:ea typeface="Arial"/>
                <a:cs typeface="Arial"/>
                <a:sym typeface="Arial"/>
              </a:rPr>
              <a:t>original </a:t>
            </a:r>
            <a:r>
              <a:rPr lang="en-US" sz="1800" dirty="0"/>
              <a:t>and reconstructed </a:t>
            </a:r>
            <a:r>
              <a:rPr lang="en-US" sz="1800" dirty="0">
                <a:ea typeface="Arial"/>
                <a:cs typeface="Arial"/>
                <a:sym typeface="Arial"/>
              </a:rPr>
              <a:t>images: matplotlib.pyplot</a:t>
            </a:r>
            <a:endParaRPr lang="en-US" sz="1800" b="0" i="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endParaRPr sz="1800" dirty="0"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t>14</a:t>
            </a:fld>
            <a:endParaRPr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2DFE305-0F7D-152D-0DA1-E6223CDC9A0B}"/>
              </a:ext>
            </a:extLst>
          </p:cNvPr>
          <p:cNvGrpSpPr/>
          <p:nvPr/>
        </p:nvGrpSpPr>
        <p:grpSpPr>
          <a:xfrm>
            <a:off x="2126922" y="3034111"/>
            <a:ext cx="6611552" cy="3823888"/>
            <a:chOff x="218742" y="2921211"/>
            <a:chExt cx="7790947" cy="441043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2604CD4-120F-4FAF-965C-71357E7F77E8}"/>
                </a:ext>
              </a:extLst>
            </p:cNvPr>
            <p:cNvSpPr txBox="1"/>
            <p:nvPr/>
          </p:nvSpPr>
          <p:spPr>
            <a:xfrm rot="16200000">
              <a:off x="61488" y="3078465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origin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C1F57B0-EE23-444A-A529-FCBC7E373B55}"/>
                </a:ext>
              </a:extLst>
            </p:cNvPr>
            <p:cNvSpPr txBox="1"/>
            <p:nvPr/>
          </p:nvSpPr>
          <p:spPr>
            <a:xfrm rot="16200000">
              <a:off x="-255905" y="4364411"/>
              <a:ext cx="1257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reconstruction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1258743-3243-42B9-9CD1-4F56BF3AC65E}"/>
                </a:ext>
              </a:extLst>
            </p:cNvPr>
            <p:cNvSpPr txBox="1"/>
            <p:nvPr/>
          </p:nvSpPr>
          <p:spPr>
            <a:xfrm rot="16200000">
              <a:off x="82940" y="5430768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origin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1A39496-1E23-4D67-A476-1AB9EB4B6200}"/>
                </a:ext>
              </a:extLst>
            </p:cNvPr>
            <p:cNvSpPr txBox="1"/>
            <p:nvPr/>
          </p:nvSpPr>
          <p:spPr>
            <a:xfrm rot="16200000">
              <a:off x="-253160" y="6549216"/>
              <a:ext cx="1257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reconstruction</a:t>
              </a:r>
              <a:endParaRPr lang="zh-TW" altLang="en-US" dirty="0">
                <a:latin typeface="+mj-lt"/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42860AF-D944-58A6-A5BA-EE917D87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420" y="3064173"/>
              <a:ext cx="7429269" cy="3936624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81E8D-492E-5FB0-EE19-C27AF998A6C1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5A81C9-2FE9-FEC5-9A69-93BF08F562C5}"/>
              </a:ext>
            </a:extLst>
          </p:cNvPr>
          <p:cNvSpPr txBox="1"/>
          <p:nvPr/>
        </p:nvSpPr>
        <p:spPr>
          <a:xfrm>
            <a:off x="0" y="4594420"/>
            <a:ext cx="21755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a typeface="Arial"/>
                <a:cs typeface="Arial"/>
                <a:sym typeface="Arial"/>
              </a:rPr>
              <a:t>(Name of each row (origin, reconstruction) is optimum)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ea typeface="Arial"/>
                <a:cs typeface="Arial"/>
                <a:sym typeface="Arial"/>
              </a:rPr>
              <a:t>.1 (10%) PCA - Image Reconstruction (1/2)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55072" y="457820"/>
            <a:ext cx="9088928" cy="60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Given: 30 Images of Company logo</a:t>
            </a:r>
            <a:endParaRPr lang="en-US" sz="1800" dirty="0">
              <a:ea typeface="Arial"/>
            </a:endParaRP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Step: 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1. Load all of the 30 Images of Company logo.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2. Flatten each image into 1D array.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3. Concatenate all flatten image into 2D data. (Each row is one of flatten images)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4.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</a:t>
            </a:r>
            <a:r>
              <a:rPr lang="en-US" sz="1800" dirty="0">
                <a:ea typeface="Arial"/>
                <a:cs typeface="Arial"/>
                <a:sym typeface="Arial"/>
              </a:rPr>
              <a:t>nalyses the 2D data using PCA ,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reduce</a:t>
            </a:r>
            <a:r>
              <a:rPr lang="zh-CN" alt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component from 30 to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27.</a:t>
            </a:r>
            <a:endParaRPr lang="en-US" sz="1800" dirty="0">
              <a:ea typeface="Arial"/>
              <a:cs typeface="Arial"/>
              <a:sym typeface="Arial"/>
            </a:endParaRPr>
          </a:p>
          <a:p>
            <a:pPr marL="623888" lvl="1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ea typeface="Arial"/>
                <a:cs typeface="Arial"/>
                <a:sym typeface="Arial"/>
              </a:rPr>
              <a:t>Hint: </a:t>
            </a:r>
            <a:r>
              <a:rPr lang="en-US" sz="1600" dirty="0" err="1">
                <a:ea typeface="Arial"/>
                <a:cs typeface="Arial"/>
                <a:sym typeface="Arial"/>
              </a:rPr>
              <a:t>sklearn.decomposition.PCA</a:t>
            </a:r>
            <a:r>
              <a:rPr lang="en-US" sz="1600" dirty="0">
                <a:ea typeface="Arial"/>
                <a:cs typeface="Arial"/>
                <a:sym typeface="Arial"/>
              </a:rPr>
              <a:t>( ), </a:t>
            </a:r>
            <a:r>
              <a:rPr lang="en-US" sz="1600" dirty="0" err="1">
                <a:ea typeface="Arial"/>
                <a:cs typeface="Arial"/>
                <a:sym typeface="Arial"/>
              </a:rPr>
              <a:t>PCA.fit_transform</a:t>
            </a:r>
            <a:r>
              <a:rPr lang="en-US" sz="1600" dirty="0">
                <a:ea typeface="Arial"/>
                <a:cs typeface="Arial"/>
                <a:sym typeface="Arial"/>
              </a:rPr>
              <a:t>( 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5. Reconstruct image from reduced data.</a:t>
            </a:r>
          </a:p>
          <a:p>
            <a:pPr marL="623888" lvl="1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ea typeface="Arial"/>
                <a:cs typeface="Arial"/>
                <a:sym typeface="Arial"/>
              </a:rPr>
              <a:t>Hint: </a:t>
            </a:r>
            <a:r>
              <a:rPr lang="en-US" sz="1600" dirty="0" err="1">
                <a:ea typeface="Arial"/>
                <a:cs typeface="Arial"/>
                <a:sym typeface="Arial"/>
              </a:rPr>
              <a:t>PCA.inverse_transform</a:t>
            </a:r>
            <a:r>
              <a:rPr lang="en-US" sz="1600" dirty="0">
                <a:ea typeface="Arial"/>
                <a:cs typeface="Arial"/>
                <a:sym typeface="Arial"/>
              </a:rPr>
              <a:t>( 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Normalize the reconstructed image from using formular to make value fall in the range </a:t>
            </a:r>
          </a:p>
          <a:p>
            <a:pPr marL="0" indent="354013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ea typeface="Arial"/>
                <a:cs typeface="Arial"/>
                <a:sym typeface="Arial"/>
              </a:rPr>
              <a:t>[0, 255]</a:t>
            </a:r>
          </a:p>
          <a:p>
            <a:pPr marL="623888" lvl="1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Hint: </a:t>
            </a:r>
            <a:r>
              <a:rPr lang="en-US" sz="1600" dirty="0">
                <a:solidFill>
                  <a:schemeClr val="tx1"/>
                </a:solidFill>
                <a:latin typeface="-apple-system"/>
              </a:rPr>
              <a:t>cv2.normalize( ) </a:t>
            </a:r>
            <a:endParaRPr lang="en-US" sz="16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6. Plot and show the origin image and the reconstructed image using </a:t>
            </a:r>
            <a:r>
              <a:rPr lang="en-US" sz="1800" dirty="0" err="1">
                <a:ea typeface="Arial"/>
                <a:cs typeface="Arial"/>
                <a:sym typeface="Arial"/>
              </a:rPr>
              <a:t>matplotlib.pyplot</a:t>
            </a:r>
            <a:r>
              <a:rPr lang="en-US" sz="1800" dirty="0">
                <a:ea typeface="Arial"/>
                <a:cs typeface="Arial"/>
                <a:sym typeface="Arial"/>
              </a:rPr>
              <a:t> like picture in last page.</a:t>
            </a:r>
            <a:br>
              <a:rPr lang="en-US" sz="1800" dirty="0">
                <a:ea typeface="Arial"/>
                <a:cs typeface="Arial"/>
                <a:sym typeface="Arial"/>
              </a:rPr>
            </a:br>
            <a:r>
              <a:rPr lang="en-US" sz="1800" dirty="0">
                <a:ea typeface="Arial"/>
                <a:cs typeface="Arial"/>
                <a:sym typeface="Arial"/>
              </a:rPr>
              <a:t>(Name of each row (origin, reconstruction) is optimum)</a:t>
            </a: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endParaRPr lang="en-US" sz="1800" dirty="0"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t>15</a:t>
            </a:fld>
            <a:endParaRPr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81E8D-492E-5FB0-EE19-C27AF998A6C1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41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t>16</a:t>
            </a:fld>
            <a:endParaRPr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5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lvl="0">
              <a:buSzPts val="700"/>
            </a:pPr>
            <a:r>
              <a:rPr lang="en-US" sz="2400" b="1" dirty="0">
                <a:ea typeface="Arial"/>
                <a:cs typeface="Arial"/>
                <a:sym typeface="Arial"/>
              </a:rPr>
              <a:t>4.2 (10%) PCA - Compute the Reconstruction Error (2/2) 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64;p1">
                <a:extLst>
                  <a:ext uri="{FF2B5EF4-FFF2-40B4-BE49-F238E27FC236}">
                    <a16:creationId xmlns:a16="http://schemas.microsoft.com/office/drawing/2014/main" id="{45FFCE7D-B5A2-4ED2-86CB-F098CFC662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0" y="443072"/>
                <a:ext cx="9122938" cy="1125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34275" rIns="68550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Noto Sans Symbols"/>
                  <a:buChar char="❑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2385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Given: Images of </a:t>
                </a:r>
                <a:r>
                  <a:rPr lang="en-US" altLang="zh-TW" sz="1800" dirty="0">
                    <a:latin typeface="+mj-lt"/>
                    <a:ea typeface="Arial"/>
                    <a:cs typeface="Arial"/>
                    <a:sym typeface="Arial"/>
                  </a:rPr>
                  <a:t>Company team logo</a:t>
                </a:r>
                <a:endParaRPr lang="en-US" sz="18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Q2: Computing the </a:t>
                </a: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reconstruction error (RE) </a:t>
                </a:r>
                <a:r>
                  <a:rPr lang="en-US" sz="1800" dirty="0">
                    <a:latin typeface="+mj-lt"/>
                  </a:rPr>
                  <a:t>for each logo.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600" dirty="0">
                    <a:latin typeface="+mj-lt"/>
                  </a:rPr>
                  <a:t>Click button “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+mj-lt"/>
                  </a:rPr>
                  <a:t>4.2 Compute the reconstruction error</a:t>
                </a:r>
                <a:r>
                  <a:rPr lang="en-US" sz="1600" dirty="0">
                    <a:latin typeface="+mj-lt"/>
                  </a:rPr>
                  <a:t>” and print out the maximum and minimum error of all error to the console.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EX: </a:t>
                </a:r>
              </a:p>
              <a:p>
                <a:pPr marL="0" indent="442913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reconstruction error:</a:t>
                </a:r>
              </a:p>
              <a:p>
                <a:pPr marL="0" indent="722313">
                  <a:lnSpc>
                    <a:spcPct val="100000"/>
                  </a:lnSpc>
                  <a:spcBef>
                    <a:spcPts val="0"/>
                  </a:spcBef>
                  <a:buNone/>
                </a:pPr>
                <a:br>
                  <a:rPr lang="en-US" sz="1800" dirty="0">
                    <a:latin typeface="+mj-lt"/>
                  </a:rPr>
                </a:br>
                <a:endParaRPr lang="en-US" sz="18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Step: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1. Turn the origin images and the </a:t>
                </a: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normalized</a:t>
                </a:r>
                <a:r>
                  <a:rPr lang="en-US" sz="1800" dirty="0">
                    <a:latin typeface="+mj-lt"/>
                  </a:rPr>
                  <a:t> reconstructed image from RGB image to grayscale image. 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2. Computing the </a:t>
                </a: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reconstruction error (RE) </a:t>
                </a:r>
                <a:r>
                  <a:rPr lang="en-US" sz="1800" dirty="0">
                    <a:latin typeface="+mj-lt"/>
                  </a:rPr>
                  <a:t>on each origin images and  reconstructed image.</a:t>
                </a:r>
              </a:p>
              <a:p>
                <a:pPr marL="814388" lvl="1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600" dirty="0">
                    <a:latin typeface="+mj-lt"/>
                  </a:rPr>
                  <a:t>Using the formula as shown below:</a:t>
                </a:r>
                <a:br>
                  <a:rPr lang="en-US" sz="1600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𝑝𝑖𝑥𝑒𝑙𝑠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𝑤h𝑒𝑟𝑒</m:t>
                    </m:r>
                  </m:oMath>
                </a14:m>
                <a:br>
                  <a:rPr lang="en-US" altLang="zh-TW" sz="1600" b="0" dirty="0">
                    <a:latin typeface="+mj-lt"/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𝑔𝑟𝑎𝑦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𝑝𝑖𝑥𝑒𝑙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𝑜𝑟𝑖𝑔𝑖𝑛𝑎𝑙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𝑖𝑚𝑎𝑔𝑒</m:t>
                    </m:r>
                  </m:oMath>
                </a14:m>
                <a:br>
                  <a:rPr lang="en-US" altLang="zh-TW" sz="1600" b="0" dirty="0">
                    <a:latin typeface="+mj-lt"/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𝑔𝑟𝑎𝑦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𝑝𝑖𝑥𝑒𝑙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𝑟𝑒𝑐𝑜𝑛𝑠𝑡𝑟𝑢𝑐𝑡𝑖𝑜𝑛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𝑖𝑚𝑎𝑔𝑒</m:t>
                    </m:r>
                  </m:oMath>
                </a14:m>
                <a:endParaRPr lang="en-US" sz="16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3. Convert the result from flow point to integer.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endParaRPr lang="en-US" sz="18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Hint: You may finish this calculation during 4.1 section and load the result in 4.2 section.</a:t>
                </a:r>
                <a:br>
                  <a:rPr lang="en-US" sz="1800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Google Shape;64;p1">
                <a:extLst>
                  <a:ext uri="{FF2B5EF4-FFF2-40B4-BE49-F238E27FC236}">
                    <a16:creationId xmlns:a16="http://schemas.microsoft.com/office/drawing/2014/main" id="{45FFCE7D-B5A2-4ED2-86CB-F098CFC6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" y="443072"/>
                <a:ext cx="9122938" cy="1125511"/>
              </a:xfrm>
              <a:prstGeom prst="rect">
                <a:avLst/>
              </a:prstGeom>
              <a:blipFill>
                <a:blip r:embed="rId3"/>
                <a:stretch>
                  <a:fillRect l="-1203" t="-10326" r="-1003" b="-427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208DCAC9-4995-479E-87FC-684C49315BA2}"/>
              </a:ext>
            </a:extLst>
          </p:cNvPr>
          <p:cNvSpPr txBox="1"/>
          <p:nvPr/>
        </p:nvSpPr>
        <p:spPr>
          <a:xfrm>
            <a:off x="422452" y="1970472"/>
            <a:ext cx="831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max error:  4253</a:t>
            </a:r>
          </a:p>
          <a:p>
            <a:r>
              <a:rPr lang="en-US" altLang="zh-TW" dirty="0">
                <a:latin typeface="+mj-lt"/>
              </a:rPr>
              <a:t>min error:  1251</a:t>
            </a:r>
            <a:endParaRPr lang="zh-TW" altLang="en-US" dirty="0">
              <a:latin typeface="+mj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6E11AED-BCA8-3E8D-D2F7-649C223D8BF3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Train a Cat-Dog Classifier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(20%)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</a:rPr>
              <a:t>(3%)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 the dataset and resize images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5.2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</a:rPr>
              <a:t>(3%)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Plot class distribution of training dataset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5.3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</a:rPr>
              <a:t>(3%)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Show the structure of ResNet50 model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5.4 (3%) Set up 2 kinds of loss functions to train 2 ResNet50 models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5.5 (4%) Compare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5.6 (4%) Use the better-trained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02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125678" y="6090002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3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7C37D-37D2-B29B-3843-F40F3ACBF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47" y="4910394"/>
            <a:ext cx="1681147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1CAD0-B32D-B9EA-4FDA-8A7D4A019FC5}"/>
              </a:ext>
            </a:extLst>
          </p:cNvPr>
          <p:cNvSpPr txBox="1"/>
          <p:nvPr/>
        </p:nvSpPr>
        <p:spPr>
          <a:xfrm>
            <a:off x="5905236" y="6573784"/>
            <a:ext cx="31080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ResNet50 model structure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85A9B-9686-4184-B386-A7613DC7829C}"/>
              </a:ext>
            </a:extLst>
          </p:cNvPr>
          <p:cNvSpPr txBox="1"/>
          <p:nvPr/>
        </p:nvSpPr>
        <p:spPr>
          <a:xfrm>
            <a:off x="4001352" y="6358341"/>
            <a:ext cx="202973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Residual Block (with bottleneck)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of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deal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 data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ResNet50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Residual learning: avoid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degradation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problems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Bottleneck: build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deeper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network without additional parameters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(modified from 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Kaggle Cats and Dogs Dataset)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20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Path: /Download/Homework/Hw2/Dataset_OpenCvDl_Hw2_Q5.zip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Training dataset: 16,200 JPG images in total. However, the dataset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in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0F3E77-4449-F2C2-6DB3-CFC354E5ACEF}"/>
              </a:ext>
            </a:extLst>
          </p:cNvPr>
          <p:cNvGrpSpPr/>
          <p:nvPr/>
        </p:nvGrpSpPr>
        <p:grpSpPr>
          <a:xfrm>
            <a:off x="5799202" y="427024"/>
            <a:ext cx="3405758" cy="6239556"/>
            <a:chOff x="5799202" y="427024"/>
            <a:chExt cx="3405758" cy="6239556"/>
          </a:xfrm>
        </p:grpSpPr>
        <p:pic>
          <p:nvPicPr>
            <p:cNvPr id="29" name="Picture 28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7C97F11D-3736-700B-3303-C34CBAB4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97F3F908-15A1-C8E6-432A-C394CF793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54E92-E20B-B0A6-5E6C-4A1427B35538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F6A1F0-88EC-B915-5974-D7AA1561D723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A8D95C5D-7083-8AB3-83CC-D764A2AE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34" name="Picture 33" descr="Diagram&#10;&#10;Description automatically generated">
              <a:extLst>
                <a:ext uri="{FF2B5EF4-FFF2-40B4-BE49-F238E27FC236}">
                  <a16:creationId xmlns:a16="http://schemas.microsoft.com/office/drawing/2014/main" id="{0E076D3C-43F0-60FB-CF12-81DB116F9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86A9EB75-7099-30DF-DDE9-E7D8BE8EA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36" name="Picture 35" descr="Diagram&#10;&#10;Description automatically generated">
              <a:extLst>
                <a:ext uri="{FF2B5EF4-FFF2-40B4-BE49-F238E27FC236}">
                  <a16:creationId xmlns:a16="http://schemas.microsoft.com/office/drawing/2014/main" id="{E7F526FA-68C5-BB1A-80A6-40E7C7F1D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57279C-4688-2706-F9F6-4EA3D6ED2FB1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0721C4-6CDC-27C4-16D5-96876BCBAD0B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34DC12-BC8D-28DB-32CD-30CA98D5E52E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0971FF-29CB-3B98-5687-5966AE4441E7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E55CBCE-5E0F-7CE1-35C6-B43E5791F155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54173C-913F-B643-670F-8FB0410DEF46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F88371-13DB-D04F-BCE4-D67715260E84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2B7DFF-3F0A-42EB-542D-21C42286FA4F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A7D1A7-7086-2EFD-E719-EBAF697A8260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40BB3D-2900-94CE-B3EF-FB8559866842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20F30C-3A7C-1EDE-BF2A-ED367278A47F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4CA50A-C207-121E-92A7-8092A5C38872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8EB457-D17D-3001-6B8A-6C938F4E41B6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B8849-23B1-E958-4DFA-863970554913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A1D7E-7FE1-7E33-E2DF-43C2876E0290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4B06F-D47F-897C-C958-61612CAA7E2E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FE0BFE-C1A1-B65C-1D15-012B894613F6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0E979A-E53E-4A69-FEFF-2490022B0547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4A2CF8-3BBE-0418-91B0-D95675DE8197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EF80B6AD-8881-1451-3F96-01E3AA2EEB72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9" y="474481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Requirements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 ResNet50 models with TensorFlow or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Every chart should have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chart title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axis titles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Hw2_05_StudentID_Name_Version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625E1B-B05D-B2ED-701D-459D38A6E361}"/>
              </a:ext>
            </a:extLst>
          </p:cNvPr>
          <p:cNvSpPr txBox="1"/>
          <p:nvPr/>
        </p:nvSpPr>
        <p:spPr>
          <a:xfrm>
            <a:off x="4658119" y="5125669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D284E5D-DE06-1B71-038E-5A0299BA495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CD405F-3B05-7D2C-7368-DEB0D9AF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00" y="2066400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90">
            <a:extLst>
              <a:ext uri="{FF2B5EF4-FFF2-40B4-BE49-F238E27FC236}">
                <a16:creationId xmlns:a16="http://schemas.microsoft.com/office/drawing/2014/main" id="{B61F83AB-4E5B-D8FE-AF90-3AEEE40E85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1638891-6CB0-0389-057B-19A75FEDFF20}"/>
              </a:ext>
            </a:extLst>
          </p:cNvPr>
          <p:cNvSpPr txBox="1">
            <a:spLocks/>
          </p:cNvSpPr>
          <p:nvPr/>
        </p:nvSpPr>
        <p:spPr>
          <a:xfrm>
            <a:off x="0" y="486000"/>
            <a:ext cx="9144000" cy="6473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Copying homework is strictly prohibited!!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Penalty: Score will be zero for both persons!!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date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09:00:00,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/08  (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delay. Penalties for late homework: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 to 7 days late, loss of 50% of the score awarded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7 days, the score will be marked as 0.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 the demonstration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your score will be 0. The demonstration schedule will be announced on NCKU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GUI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follow the format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 will get some penalties.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to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140.116.154.1 -&gt; Upload/Homework/Hw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33838" lvl="8" indent="0">
              <a:spcBef>
                <a:spcPts val="1000"/>
              </a:spcBef>
              <a:buNone/>
              <a:defRPr/>
            </a:pP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Upload/Homework/Hw2_05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Password: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Filename: Hw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_StudentID_Name_Version.rar</a:t>
            </a:r>
          </a:p>
          <a:p>
            <a:pPr marL="1706563" lvl="4" indent="0"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Hw2_05_StudentID_Name_Version.rar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_F71234567_林小明_V1.rar</a:t>
            </a: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update your file, you should update your version to be V2</a:t>
            </a: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46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	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_F71234567_林小明_V2.rar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folder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*( excluding the data, only source code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model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*note: remove your “Debug” folder to reduce file size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投影片編號版面配置區 2">
            <a:extLst>
              <a:ext uri="{FF2B5EF4-FFF2-40B4-BE49-F238E27FC236}">
                <a16:creationId xmlns:a16="http://schemas.microsoft.com/office/drawing/2014/main" id="{1E8FF635-E2E4-118A-253C-5753CB896DF3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5.1 (3%) Load the dataset and resize images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421E545E-4D32-F630-244F-3DFFB0D2FCF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and validation dataset</a:t>
            </a: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35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image_size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=(?, ?))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4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vision.transform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Get 1 image from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039813" marR="0" lvl="2" indent="-2333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show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images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5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):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imshow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subplot()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title()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4927240" y="2956633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9E99F-AE7E-3456-6D50-1EA7199B3547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5" name="Picture 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45ECD2B-CB5A-8F3D-599F-A7AC44A33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5252812" y="162255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A37A95CE-71B8-66B5-25C7-98C5CB30E30E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8892643" cy="4029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Iterate through the dataset and count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the number of images of each class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class distribution</a:t>
            </a:r>
          </a:p>
          <a:p>
            <a:pPr marL="83961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plot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bar()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xticks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ylabel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“2. Show Distribution”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class distribution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" name="Shape 159">
            <a:extLst>
              <a:ext uri="{FF2B5EF4-FFF2-40B4-BE49-F238E27FC236}">
                <a16:creationId xmlns:a16="http://schemas.microsoft.com/office/drawing/2014/main" id="{C294854D-C538-DC96-075C-05B6091BE537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4988" marR="0" lvl="0" indent="-534988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5.2 (3%) Plot class distribution of training dataset</a:t>
            </a:r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D7DADA71-4AAD-7F67-DAD0-E3598DE7E4F7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1F995-8D9C-622B-D7F7-A8AD246D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576"/>
          <a:stretch/>
        </p:blipFill>
        <p:spPr>
          <a:xfrm>
            <a:off x="4928400" y="2955520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B3C23B-8FAA-4AAF-2F17-B0E5B5943CE1}"/>
              </a:ext>
            </a:extLst>
          </p:cNvPr>
          <p:cNvSpPr txBox="1"/>
          <p:nvPr/>
        </p:nvSpPr>
        <p:spPr>
          <a:xfrm>
            <a:off x="4748400" y="6241007"/>
            <a:ext cx="4140000" cy="4801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Class Distribution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E3C961-9BE5-D543-67ED-DFDC2D0064A3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7" name="Picture 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B632F7E6-22D7-020B-8B65-282EE2B11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80419B-44D3-F71E-C973-6A016E86BF33}"/>
                </a:ext>
              </a:extLst>
            </p:cNvPr>
            <p:cNvSpPr/>
            <p:nvPr/>
          </p:nvSpPr>
          <p:spPr>
            <a:xfrm>
              <a:off x="5252812" y="192411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519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tf.keras.applications.resnet50.ResNet50()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Replace the output layer to a FC (Fully Connected) layer of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1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node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Sigmoid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activation function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tf.keras.layers.Dense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(1, activation=‘sigmoid’)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(2048, 1),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torch.nn.Sigmoid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If the class label of Cat is 1, the output value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(range: 0 ~ 1)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should be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close to 1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for cat images, and vice versa.</a:t>
            </a:r>
            <a:endParaRPr kumimoji="0" lang="en-US" altLang="zh-TW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tf.keras.Model.summary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C937CE-9488-16BF-DA25-424853340692}"/>
              </a:ext>
            </a:extLst>
          </p:cNvPr>
          <p:cNvGrpSpPr/>
          <p:nvPr/>
        </p:nvGrpSpPr>
        <p:grpSpPr>
          <a:xfrm>
            <a:off x="7412400" y="594000"/>
            <a:ext cx="1296000" cy="2239130"/>
            <a:chOff x="5090160" y="1123382"/>
            <a:chExt cx="1296000" cy="2239130"/>
          </a:xfrm>
        </p:grpSpPr>
        <p:pic>
          <p:nvPicPr>
            <p:cNvPr id="4" name="Picture 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5E96BCF-8316-F10A-F0BD-462D0D79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252812" y="222567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4940002" y="3008228"/>
            <a:ext cx="4140000" cy="3510462"/>
            <a:chOff x="4940002" y="741678"/>
            <a:chExt cx="4140000" cy="351046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3944363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9722"/>
            <a:stretch/>
          </p:blipFill>
          <p:spPr>
            <a:xfrm>
              <a:off x="4940002" y="1297964"/>
              <a:ext cx="4140000" cy="2632007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9010C56-4284-8CF9-F01B-46084B70AFF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002E7AB5-0E22-A38D-505A-87D52E1588F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How to read the 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572268" y="877868"/>
            <a:ext cx="4140000" cy="5241988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3657600" y="937644"/>
            <a:ext cx="2009786" cy="5760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339640" y="1670194"/>
            <a:ext cx="1375360" cy="31957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334000" y="1815280"/>
            <a:ext cx="2413122" cy="137184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339640" y="2034406"/>
            <a:ext cx="2530552" cy="135152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4753810" y="2152219"/>
            <a:ext cx="2116382" cy="200975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 </a:t>
                </a:r>
              </a:p>
              <a:p>
                <a:pPr marL="540000" marR="0" lvl="1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 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Set up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(</a:t>
                </a:r>
                <a14:m>
                  <m:oMath xmlns:m="http://schemas.openxmlformats.org/officeDocument/2006/math">
                    <m:r>
                      <a:rPr kumimoji="0" lang="zh-TW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-balanced) and Binary Cross Entropy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 codes for model training (train.py)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808038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tfa.losses.SigmoidFocalCrossEntropy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tf.keras.losses.BinaryCrossEntropy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  <a:sym typeface="Calibri"/>
                </a:endParaRP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torchvision.ops.sigmoid_focal_loss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torch.nn.function.binary_cross_entropy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Because you have to use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, which accepts 1 confidence value, you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may 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eplace the output layer of ResNet50 model to a FC layer of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1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node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Sigmoid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activation function.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Train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ResNet50 models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training dataset using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loss functions</a:t>
                </a:r>
              </a:p>
              <a:p>
                <a:pPr marL="8100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tf.keras.Model.fit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  <a:hlinkClick r:id="rId2"/>
                  </a:rPr>
                  <a:t>tutorial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): write a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for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loop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train the model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your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codes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about loss functions in train.py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4F0042-AF87-0C8A-CD91-673F6B97442F}"/>
              </a:ext>
            </a:extLst>
          </p:cNvPr>
          <p:cNvGrpSpPr/>
          <p:nvPr/>
        </p:nvGrpSpPr>
        <p:grpSpPr>
          <a:xfrm>
            <a:off x="930897" y="4010347"/>
            <a:ext cx="7923689" cy="1927238"/>
            <a:chOff x="930897" y="4010347"/>
            <a:chExt cx="7923689" cy="19272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74F766-77EF-42DB-C993-B17250868E9E}"/>
                </a:ext>
              </a:extLst>
            </p:cNvPr>
            <p:cNvSpPr txBox="1"/>
            <p:nvPr/>
          </p:nvSpPr>
          <p:spPr>
            <a:xfrm>
              <a:off x="930897" y="5629808"/>
              <a:ext cx="50863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Code example (you can follow the hyperparameter settings)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285053-7910-CEF2-218C-62ADC2231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133" y="4010347"/>
              <a:ext cx="4860000" cy="1609760"/>
            </a:xfrm>
            <a:prstGeom prst="roundRect">
              <a:avLst>
                <a:gd name="adj" fmla="val 552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C55B98-560E-C86F-E316-0FB6B45B10F6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5736635" y="4366844"/>
              <a:ext cx="36755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7AD3DE-9994-D43D-47CF-7ADF77A0839B}"/>
                </a:ext>
              </a:extLst>
            </p:cNvPr>
            <p:cNvSpPr txBox="1"/>
            <p:nvPr/>
          </p:nvSpPr>
          <p:spPr>
            <a:xfrm>
              <a:off x="6104186" y="4212955"/>
              <a:ext cx="27504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Focal Loss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E563AC-A5EE-2E05-3211-FEF3A45C0363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4635769" y="4809471"/>
              <a:ext cx="654817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BEA509-A181-2DA2-3897-1788A2B3EF1F}"/>
                </a:ext>
              </a:extLst>
            </p:cNvPr>
            <p:cNvSpPr txBox="1"/>
            <p:nvPr/>
          </p:nvSpPr>
          <p:spPr>
            <a:xfrm>
              <a:off x="5290586" y="4655583"/>
              <a:ext cx="3564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another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Binary Cross Entropy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37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70000" marR="0" lvl="0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What is Focal Loss?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model’s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output confidence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value for the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input with class label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= 1 (range: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 ~ 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ground-truth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class label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or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zh-TW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kumimoji="0" lang="en-US" altLang="zh-TW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eqArrPr>
                          <m:e>
                            <m: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  <m:e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1−</m:t>
                            </m:r>
                            <m:r>
                              <a:rPr kumimoji="0" lang="el-GR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</m:eqArr>
                        <m:f>
                          <m:fPr>
                            <m:type m:val="noBar"/>
                            <m:ctrlP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if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𝑦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= 1       </m:t>
                            </m:r>
                          </m:num>
                          <m:den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otherwise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,</m:t>
                            </m:r>
                          </m:den>
                        </m:f>
                      </m:e>
                    </m:d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Calibri"/>
                  </a:rPr>
                  <a:t>: class imbalance weighting factor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 –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frequency of y =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Calibri"/>
                      </a:rPr>
                      <m:t>𝛾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: focusing parameter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2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mitigates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class imbalance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by assigning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more weights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to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h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ard examples and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less weights to easy examples.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Focal Loss is for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binary classification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, ex: Foreground and Background,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Face and Non-Face, or Cat and Dog.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Reference: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  <a:hlinkClick r:id="rId2"/>
                  </a:rPr>
                  <a:t>Focal Loss for Dense Object Detection</a:t>
                </a: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A3CAEF-B127-2F99-A665-6A663CBF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3" y="1125331"/>
            <a:ext cx="2254729" cy="25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9DA455-D58C-7244-5820-7165EA0CA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93"/>
          <a:stretch/>
        </p:blipFill>
        <p:spPr>
          <a:xfrm>
            <a:off x="1045530" y="1364186"/>
            <a:ext cx="1800000" cy="56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/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Ex: we have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1) 30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2) 70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1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Frequency of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70</m:t>
                        </m:r>
                      </m:num>
                      <m:den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100</m:t>
                        </m:r>
                      </m:den>
                    </m:f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=0.7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𝛼</m:t>
                    </m:r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=1−0.7=0.3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blipFill>
                <a:blip r:embed="rId6"/>
                <a:stretch>
                  <a:fillRect l="-811" t="-826" b="-2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59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5.5 (4%)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DB20C9F-2043-83DA-FA4F-0D0A2F93124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tf.keras.Model.evaluate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accuracy comparison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753045" y="6254627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6E5294-42C4-7F23-513A-9E81F990E6E0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14" name="Picture 1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12EA311C-986F-0DDD-EBB9-97421C5D0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6FBC0A-7189-AF16-25C7-AFC1158FD3C4}"/>
                </a:ext>
              </a:extLst>
            </p:cNvPr>
            <p:cNvSpPr/>
            <p:nvPr/>
          </p:nvSpPr>
          <p:spPr>
            <a:xfrm>
              <a:off x="5252812" y="252723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940BC4-7D60-79D2-ABB8-465CB0375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00" y="2955600"/>
            <a:ext cx="3780000" cy="3300094"/>
          </a:xfrm>
          <a:prstGeom prst="roundRect">
            <a:avLst>
              <a:gd name="adj" fmla="val 2223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5.6 (4%)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inference and show the predicted class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</a:t>
                </a: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Load the trained model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tf.keras.Model.load_weights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torch.nn.Module.load_state_dict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“Load Image”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select 1 image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arbitrarily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PyQt5.QtWidgets.QFileDialog.getOpenFileName()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loaded image in the GUI</a:t>
                </a:r>
              </a:p>
              <a:p>
                <a:pPr marL="806450" marR="0" lvl="2" indent="-2682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Resize the loaded image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224×224×3c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(RGB)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“5. Inference”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run inference on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resized image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0188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tf.keras.Model.predict_step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916113" marR="0" lvl="3" indent="-8985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ass an image when calling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object to run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inference, ex: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trained_model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img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predicted class label</a:t>
                </a: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decide the class label 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threshold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 of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output value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.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Ex: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class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label</m:t>
                    </m:r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Cat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&lt;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og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≥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𝑡h𝑟𝑒𝑠h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kumimoji="0" lang="en-US" altLang="zh-TW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repeat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process</a:t>
                </a: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blipFill>
                <a:blip r:embed="rId2"/>
                <a:stretch>
                  <a:fillRect l="-1293" t="-399" b="-42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4">
            <a:extLst>
              <a:ext uri="{FF2B5EF4-FFF2-40B4-BE49-F238E27FC236}">
                <a16:creationId xmlns:a16="http://schemas.microsoft.com/office/drawing/2014/main" id="{F6A3DB87-C923-EB10-E03C-805ED9BFC7C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5740748" y="1097643"/>
            <a:ext cx="3329502" cy="1865929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01AC00-84C7-20BD-76B6-08FFF0B4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52" y="3292086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018661" y="3850249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018661" y="5670085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903983" y="3827663"/>
            <a:ext cx="1513876" cy="16792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340520" y="5506916"/>
            <a:ext cx="61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957240" y="5940669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6813968" y="3355534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262203" y="5699269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955590" y="4103994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018661" y="1161480"/>
            <a:ext cx="712861" cy="26841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/>
          <p:nvPr/>
        </p:nvCxnSpPr>
        <p:spPr>
          <a:xfrm flipV="1">
            <a:off x="6080660" y="2963572"/>
            <a:ext cx="2932762" cy="8866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7">
            <a:extLst>
              <a:ext uri="{FF2B5EF4-FFF2-40B4-BE49-F238E27FC236}">
                <a16:creationId xmlns:a16="http://schemas.microsoft.com/office/drawing/2014/main" id="{62248272-6733-FD16-AAF8-4355284D1130}"/>
              </a:ext>
            </a:extLst>
          </p:cNvPr>
          <p:cNvSpPr txBox="1">
            <a:spLocks/>
          </p:cNvSpPr>
          <p:nvPr/>
        </p:nvSpPr>
        <p:spPr>
          <a:xfrm>
            <a:off x="2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E14F4C0-DE6A-019E-0CEE-964384BC55CF}"/>
              </a:ext>
            </a:extLst>
          </p:cNvPr>
          <p:cNvSpPr txBox="1">
            <a:spLocks/>
          </p:cNvSpPr>
          <p:nvPr/>
        </p:nvSpPr>
        <p:spPr>
          <a:xfrm>
            <a:off x="146850" y="49255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Python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Python 3.7 (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/>
              </a:rPr>
              <a:t>https://www.python.org/downloads/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opencv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contrib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-python (3.4.2.17)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Matplotlib 3.1.1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UI framework: pyqt5 (5.15.1)</a:t>
            </a:r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B4846060-5335-0800-9D3C-8A5D40403A4C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3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1. (</a:t>
            </a:r>
            <a:r>
              <a:rPr lang="en-US" altLang="zh-TW" sz="1800" dirty="0">
                <a:solidFill>
                  <a:srgbClr val="FF0000"/>
                </a:solidFill>
                <a:cs typeface="Arial" panose="020B0604020202020204" pitchFamily="34" charset="0"/>
              </a:rPr>
              <a:t>20%</a:t>
            </a: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en-US" altLang="zh-TW" sz="1800" dirty="0">
                <a:solidFill>
                  <a:schemeClr val="tx1"/>
                </a:solidFill>
              </a:rPr>
              <a:t>Background Subtraction </a:t>
            </a: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		 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Optical Flow</a:t>
            </a: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2.1 (10%)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Preprocessing</a:t>
            </a:r>
          </a:p>
          <a:p>
            <a:pPr marL="2682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2.2 (10%)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Video tracking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Perspective Transform</a:t>
            </a:r>
            <a:endParaRPr lang="en-US" altLang="zh-TW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PCA</a:t>
            </a:r>
          </a:p>
          <a:p>
            <a:pPr marL="268288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4.1 (10%) Image Reconstruction</a:t>
            </a:r>
          </a:p>
          <a:p>
            <a:pPr marL="268288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4.2 (10%) Compute the reconstruction error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5.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dirty="0">
                <a:solidFill>
                  <a:schemeClr val="tx1"/>
                </a:solidFill>
              </a:rPr>
              <a:t>Train a Cat-Dog Classifier Using ResNet50</a:t>
            </a:r>
            <a:endParaRPr lang="en-US" altLang="zh-TW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5.1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/>
              <a:t>Load the dataset and resize images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5.2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>
                <a:cs typeface="Arial" panose="020B0604020202020204" pitchFamily="34" charset="0"/>
              </a:rPr>
              <a:t>Plot class distribution of training dataset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5.3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>
                <a:cs typeface="Arial" panose="020B0604020202020204" pitchFamily="34" charset="0"/>
              </a:rPr>
              <a:t>Show the structure of ResNet50 model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5.4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>
                <a:cs typeface="Arial" panose="020B0604020202020204" pitchFamily="34" charset="0"/>
              </a:rPr>
              <a:t>Set up 2 kinds of loss functions to train 2 ResNet50 models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5.5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(4%) </a:t>
            </a:r>
            <a:r>
              <a:rPr lang="en-US" altLang="zh-TW" sz="1600" dirty="0">
                <a:cs typeface="Arial" panose="020B0604020202020204" pitchFamily="34" charset="0"/>
              </a:rPr>
              <a:t>Compare the accuracies of 2 ResNet50 models on validation dataset</a:t>
            </a: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5.6 (4%) </a:t>
            </a:r>
            <a:r>
              <a:rPr lang="en-US" altLang="zh-TW" sz="1600" dirty="0">
                <a:cs typeface="Arial" panose="020B0604020202020204" pitchFamily="34" charset="0"/>
              </a:rPr>
              <a:t>Use the better-trained model to run inference and show the predicted class label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600" dirty="0">
              <a:latin typeface="+mj-lt"/>
            </a:endParaRP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421704" y="535820"/>
            <a:ext cx="1634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Sam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421704" y="85613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Chong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421704" y="183763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Jack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83A96D-E4B6-89CC-7FA4-B78D0F396151}"/>
              </a:ext>
            </a:extLst>
          </p:cNvPr>
          <p:cNvSpPr txBox="1"/>
          <p:nvPr/>
        </p:nvSpPr>
        <p:spPr>
          <a:xfrm>
            <a:off x="518901" y="5344934"/>
            <a:ext cx="4380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Question 5 needs to upload separately.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4DB2E4-139E-30A4-5A06-18032D49F1BC}"/>
              </a:ext>
            </a:extLst>
          </p:cNvPr>
          <p:cNvSpPr txBox="1"/>
          <p:nvPr/>
        </p:nvSpPr>
        <p:spPr>
          <a:xfrm>
            <a:off x="4238899" y="342517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n-lt"/>
                <a:ea typeface="新細明體" panose="02020500000000000000" pitchFamily="18" charset="-120"/>
                <a:cs typeface="Arial" panose="020B0604020202020204" pitchFamily="34" charset="0"/>
              </a:rPr>
              <a:t> Benjamin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3421704" y="2170504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Jeff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AEE9CA-6287-0CC0-004F-B9B37A8CD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r="480"/>
          <a:stretch/>
        </p:blipFill>
        <p:spPr>
          <a:xfrm>
            <a:off x="6461815" y="782703"/>
            <a:ext cx="2322355" cy="3857826"/>
          </a:xfrm>
          <a:prstGeom prst="roundRect">
            <a:avLst>
              <a:gd name="adj" fmla="val 3296"/>
            </a:avLst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0727FE-87A7-5EF9-D4A6-2DF634AFB637}"/>
              </a:ext>
            </a:extLst>
          </p:cNvPr>
          <p:cNvSpPr txBox="1"/>
          <p:nvPr/>
        </p:nvSpPr>
        <p:spPr>
          <a:xfrm>
            <a:off x="5239024" y="121078"/>
            <a:ext cx="3851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Don’t fix your data path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6B82E8-A566-0623-0945-64DD5CC2A9A5}"/>
              </a:ext>
            </a:extLst>
          </p:cNvPr>
          <p:cNvSpPr/>
          <p:nvPr/>
        </p:nvSpPr>
        <p:spPr>
          <a:xfrm>
            <a:off x="6717935" y="991250"/>
            <a:ext cx="1784715" cy="89469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6E3C55A-9368-50D5-E3A8-B8B3940C79C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717934" y="621919"/>
            <a:ext cx="892359" cy="3693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83500-9A23-4DD0-8D1C-BBC6408F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11" y="52"/>
            <a:ext cx="9144000" cy="486000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(20%) Background Subtraction: Simple Gaussian Model (1/2)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11331-FB35-402B-BF39-1FDFB5C7E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88052"/>
            <a:ext cx="9143999" cy="72954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Given: a video in Q1_Image/Traffic.mp4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Requires: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DB2A29-14E5-439B-94FC-05440FD26141}"/>
              </a:ext>
            </a:extLst>
          </p:cNvPr>
          <p:cNvSpPr/>
          <p:nvPr/>
        </p:nvSpPr>
        <p:spPr>
          <a:xfrm>
            <a:off x="-1" y="2244316"/>
            <a:ext cx="9144000" cy="2042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Build Gaussian model of Background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E868A-2E95-4DB0-B1D5-CAC30A0BD821}"/>
              </a:ext>
            </a:extLst>
          </p:cNvPr>
          <p:cNvSpPr/>
          <p:nvPr/>
        </p:nvSpPr>
        <p:spPr>
          <a:xfrm>
            <a:off x="0" y="4483100"/>
            <a:ext cx="9144000" cy="23749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Remove Background: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EB98-8599-45A0-957F-A899D162539A}"/>
              </a:ext>
            </a:extLst>
          </p:cNvPr>
          <p:cNvSpPr txBox="1"/>
          <p:nvPr/>
        </p:nvSpPr>
        <p:spPr>
          <a:xfrm>
            <a:off x="1083446" y="711412"/>
            <a:ext cx="71646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Click the button “1.1 Background Subtraction” to show 3 windows:</a:t>
            </a:r>
          </a:p>
          <a:p>
            <a:pPr marL="628650" lvl="2"/>
            <a:r>
              <a:rPr lang="en-US" sz="1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video: Traffic.mp4</a:t>
            </a:r>
          </a:p>
          <a:p>
            <a:pPr marL="628650" lvl="2"/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video: (background: 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black: 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foreground: 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white: 255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28650" lvl="2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Foreground video</a:t>
            </a:r>
          </a:p>
          <a:p>
            <a:pPr marL="628650" lvl="1" indent="-171450"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25 frames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to build the background model</a:t>
            </a:r>
          </a:p>
          <a:p>
            <a:pPr marL="628650" lvl="1" indent="-171450">
              <a:buAutoNum type="arabicPeriod"/>
            </a:pP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function: cv2.createbackgroundSubtractor()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65F648-D38B-4724-95DE-C3F9D4BA9289}"/>
              </a:ext>
            </a:extLst>
          </p:cNvPr>
          <p:cNvSpPr/>
          <p:nvPr/>
        </p:nvSpPr>
        <p:spPr>
          <a:xfrm>
            <a:off x="4999461" y="3292919"/>
            <a:ext cx="1415294" cy="152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113727" y="2410261"/>
            <a:ext cx="1836886" cy="1893326"/>
            <a:chOff x="3559601" y="2449167"/>
            <a:chExt cx="1836886" cy="18933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69E2E5B-3535-4173-AACD-439985D02FC7}"/>
                </a:ext>
              </a:extLst>
            </p:cNvPr>
            <p:cNvGrpSpPr/>
            <p:nvPr/>
          </p:nvGrpSpPr>
          <p:grpSpPr>
            <a:xfrm>
              <a:off x="4147528" y="2664398"/>
              <a:ext cx="1248959" cy="1477328"/>
              <a:chOff x="2910626" y="2977205"/>
              <a:chExt cx="1661374" cy="1847262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6E3449F7-FF9C-4D16-95EF-37DA7ABB4167}"/>
                  </a:ext>
                </a:extLst>
              </p:cNvPr>
              <p:cNvSpPr/>
              <p:nvPr/>
            </p:nvSpPr>
            <p:spPr>
              <a:xfrm>
                <a:off x="3116688" y="3156857"/>
                <a:ext cx="1455312" cy="1455313"/>
              </a:xfrm>
              <a:prstGeom prst="cube">
                <a:avLst>
                  <a:gd name="adj" fmla="val 32080"/>
                </a:avLst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0ADE6520-AC1E-4742-88C5-36F8F8F7C351}"/>
                  </a:ext>
                </a:extLst>
              </p:cNvPr>
              <p:cNvSpPr/>
              <p:nvPr/>
            </p:nvSpPr>
            <p:spPr>
              <a:xfrm>
                <a:off x="2910626" y="3606085"/>
                <a:ext cx="206062" cy="1006085"/>
              </a:xfrm>
              <a:prstGeom prst="leftBrace">
                <a:avLst>
                  <a:gd name="adj1" fmla="val 38378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Left Brace 12">
                <a:extLst>
                  <a:ext uri="{FF2B5EF4-FFF2-40B4-BE49-F238E27FC236}">
                    <a16:creationId xmlns:a16="http://schemas.microsoft.com/office/drawing/2014/main" id="{D8BC0C3D-6153-4399-BF41-A5B5E4A2269E}"/>
                  </a:ext>
                </a:extLst>
              </p:cNvPr>
              <p:cNvSpPr/>
              <p:nvPr/>
            </p:nvSpPr>
            <p:spPr>
              <a:xfrm rot="2684118">
                <a:off x="3180535" y="2977205"/>
                <a:ext cx="195712" cy="656168"/>
              </a:xfrm>
              <a:prstGeom prst="leftBrace">
                <a:avLst>
                  <a:gd name="adj1" fmla="val 26381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9EB2121F-A723-4AD6-9CE6-E8335FFFD8BD}"/>
                  </a:ext>
                </a:extLst>
              </p:cNvPr>
              <p:cNvSpPr/>
              <p:nvPr/>
            </p:nvSpPr>
            <p:spPr>
              <a:xfrm>
                <a:off x="3116687" y="3156856"/>
                <a:ext cx="615987" cy="619135"/>
              </a:xfrm>
              <a:prstGeom prst="cube">
                <a:avLst>
                  <a:gd name="adj" fmla="val 74842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0B51C406-3D75-4EBE-9B6F-5221DCBD0B63}"/>
                  </a:ext>
                </a:extLst>
              </p:cNvPr>
              <p:cNvSpPr/>
              <p:nvPr/>
            </p:nvSpPr>
            <p:spPr>
              <a:xfrm rot="16200000">
                <a:off x="3509143" y="4225950"/>
                <a:ext cx="206062" cy="990971"/>
              </a:xfrm>
              <a:prstGeom prst="leftBrace">
                <a:avLst>
                  <a:gd name="adj1" fmla="val 2913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69B482-4681-4246-883C-143C74F1B3B3}"/>
                </a:ext>
              </a:extLst>
            </p:cNvPr>
            <p:cNvSpPr txBox="1"/>
            <p:nvPr/>
          </p:nvSpPr>
          <p:spPr>
            <a:xfrm>
              <a:off x="3559601" y="3314596"/>
              <a:ext cx="713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Image height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595502-B0E6-4DA2-A71C-932D1C94B0FE}"/>
                </a:ext>
              </a:extLst>
            </p:cNvPr>
            <p:cNvSpPr txBox="1"/>
            <p:nvPr/>
          </p:nvSpPr>
          <p:spPr>
            <a:xfrm>
              <a:off x="4197330" y="4065494"/>
              <a:ext cx="1111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Image width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D93891-4464-41EC-A8D9-80D633404153}"/>
                </a:ext>
              </a:extLst>
            </p:cNvPr>
            <p:cNvSpPr txBox="1"/>
            <p:nvPr/>
          </p:nvSpPr>
          <p:spPr>
            <a:xfrm>
              <a:off x="3710611" y="2449167"/>
              <a:ext cx="1111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Frame =0~24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1449" y="2622543"/>
            <a:ext cx="2287808" cy="1576871"/>
            <a:chOff x="1345816" y="3363338"/>
            <a:chExt cx="2287808" cy="15768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345816" y="3363338"/>
              <a:ext cx="1678208" cy="96727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498216" y="3515738"/>
              <a:ext cx="1678208" cy="96727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650616" y="3668138"/>
              <a:ext cx="1678208" cy="96727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803016" y="3820538"/>
              <a:ext cx="1678208" cy="9672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955416" y="3972938"/>
              <a:ext cx="1678208" cy="96727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CD93891-4464-41EC-A8D9-80D633404153}"/>
              </a:ext>
            </a:extLst>
          </p:cNvPr>
          <p:cNvSpPr txBox="1"/>
          <p:nvPr/>
        </p:nvSpPr>
        <p:spPr>
          <a:xfrm>
            <a:off x="27672" y="4065494"/>
            <a:ext cx="11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Frame =0~24</a:t>
            </a:r>
          </a:p>
        </p:txBody>
      </p:sp>
      <p:sp>
        <p:nvSpPr>
          <p:cNvPr id="8" name="Left Brace 7"/>
          <p:cNvSpPr/>
          <p:nvPr/>
        </p:nvSpPr>
        <p:spPr>
          <a:xfrm rot="18668491">
            <a:off x="733805" y="3548850"/>
            <a:ext cx="231081" cy="8929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Arrow: Right 28">
            <a:extLst>
              <a:ext uri="{FF2B5EF4-FFF2-40B4-BE49-F238E27FC236}">
                <a16:creationId xmlns:a16="http://schemas.microsoft.com/office/drawing/2014/main" id="{B665F648-D38B-4724-95DE-C3F9D4BA9289}"/>
              </a:ext>
            </a:extLst>
          </p:cNvPr>
          <p:cNvSpPr/>
          <p:nvPr/>
        </p:nvSpPr>
        <p:spPr>
          <a:xfrm>
            <a:off x="3025509" y="3316482"/>
            <a:ext cx="175599" cy="188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992112" y="4738546"/>
            <a:ext cx="2986629" cy="2089547"/>
            <a:chOff x="2331738" y="1907324"/>
            <a:chExt cx="2986629" cy="2089547"/>
          </a:xfrm>
        </p:grpSpPr>
        <p:grpSp>
          <p:nvGrpSpPr>
            <p:cNvPr id="40" name="Group 39"/>
            <p:cNvGrpSpPr/>
            <p:nvPr/>
          </p:nvGrpSpPr>
          <p:grpSpPr>
            <a:xfrm>
              <a:off x="2331738" y="1907324"/>
              <a:ext cx="2986629" cy="2089547"/>
              <a:chOff x="2331738" y="1907324"/>
              <a:chExt cx="2986629" cy="2089547"/>
            </a:xfrm>
          </p:grpSpPr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CF83B47E-8461-4A7E-9C3C-44999E55C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81000"/>
                        </a14:imgEffect>
                        <a14:imgEffect>
                          <a14:brightnessContrast bright="-41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80918" y="2127948"/>
                <a:ext cx="2392187" cy="1251320"/>
              </a:xfrm>
              <a:prstGeom prst="rect">
                <a:avLst/>
              </a:prstGeom>
            </p:spPr>
          </p:pic>
          <p:sp>
            <p:nvSpPr>
              <p:cNvPr id="43" name="橢圓 31">
                <a:extLst>
                  <a:ext uri="{FF2B5EF4-FFF2-40B4-BE49-F238E27FC236}">
                    <a16:creationId xmlns:a16="http://schemas.microsoft.com/office/drawing/2014/main" id="{AF69B896-F32B-4513-826E-AE2B4D061090}"/>
                  </a:ext>
                </a:extLst>
              </p:cNvPr>
              <p:cNvSpPr/>
              <p:nvPr/>
            </p:nvSpPr>
            <p:spPr>
              <a:xfrm>
                <a:off x="3762707" y="332858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4" name="直線單箭頭接點 33">
                <a:extLst>
                  <a:ext uri="{FF2B5EF4-FFF2-40B4-BE49-F238E27FC236}">
                    <a16:creationId xmlns:a16="http://schemas.microsoft.com/office/drawing/2014/main" id="{0BB8440C-581E-48CC-B288-22B16676F6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8114" y="3417909"/>
                <a:ext cx="0" cy="1944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0">
                <a:extLst>
                  <a:ext uri="{FF2B5EF4-FFF2-40B4-BE49-F238E27FC236}">
                    <a16:creationId xmlns:a16="http://schemas.microsoft.com/office/drawing/2014/main" id="{BFA8B661-B6F3-4036-AD04-B9FC13F9F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528" y="1907324"/>
                <a:ext cx="0" cy="14669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2D3ED44C-9F1E-4C87-9391-BDA0BB788D92}"/>
                  </a:ext>
                </a:extLst>
              </p:cNvPr>
              <p:cNvCxnSpPr/>
              <p:nvPr/>
            </p:nvCxnSpPr>
            <p:spPr>
              <a:xfrm>
                <a:off x="3553122" y="2924867"/>
                <a:ext cx="27280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7E5C718-E728-4335-9145-5B2B05D5E4CB}"/>
                  </a:ext>
                </a:extLst>
              </p:cNvPr>
              <p:cNvSpPr txBox="1"/>
              <p:nvPr/>
            </p:nvSpPr>
            <p:spPr>
              <a:xfrm>
                <a:off x="2860857" y="3515913"/>
                <a:ext cx="22687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Frame(x , y) =</a:t>
                </a:r>
                <a:r>
                  <a:rPr lang="en-US" altLang="zh-TW" sz="140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28</a:t>
                </a:r>
                <a:endParaRPr lang="zh-TW" alt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47AEFF0-65F6-46D8-87EE-FFE826731E9F}"/>
                  </a:ext>
                </a:extLst>
              </p:cNvPr>
              <p:cNvSpPr/>
              <p:nvPr/>
            </p:nvSpPr>
            <p:spPr>
              <a:xfrm>
                <a:off x="2485551" y="1923033"/>
                <a:ext cx="2832816" cy="1878736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B486AC7-14DC-4C9F-B5EA-42064CA65F10}"/>
                  </a:ext>
                </a:extLst>
              </p:cNvPr>
              <p:cNvSpPr txBox="1"/>
              <p:nvPr/>
            </p:nvSpPr>
            <p:spPr>
              <a:xfrm>
                <a:off x="2331738" y="3735261"/>
                <a:ext cx="28927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Belongs to Background , </a:t>
                </a:r>
                <a:r>
                  <a:rPr lang="en-US" altLang="zh-TW" sz="1100" b="1" u="sng" dirty="0">
                    <a:solidFill>
                      <a:srgbClr val="00B05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mask(x , y) </a:t>
                </a:r>
                <a:r>
                  <a:rPr lang="en-US" altLang="zh-TW" sz="1100" b="1" u="sng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= 0</a:t>
                </a:r>
                <a:endParaRPr lang="zh-TW" altLang="en-US" sz="11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 flipV="1">
              <a:off x="3825393" y="2430735"/>
              <a:ext cx="6695" cy="90380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430736" y="4746759"/>
            <a:ext cx="2935919" cy="2077988"/>
            <a:chOff x="5480685" y="1902357"/>
            <a:chExt cx="2935919" cy="2077988"/>
          </a:xfrm>
        </p:grpSpPr>
        <p:grpSp>
          <p:nvGrpSpPr>
            <p:cNvPr id="53" name="Group 52"/>
            <p:cNvGrpSpPr/>
            <p:nvPr/>
          </p:nvGrpSpPr>
          <p:grpSpPr>
            <a:xfrm>
              <a:off x="5480685" y="1902357"/>
              <a:ext cx="2935919" cy="2077988"/>
              <a:chOff x="5480685" y="1902357"/>
              <a:chExt cx="2935919" cy="2077988"/>
            </a:xfrm>
          </p:grpSpPr>
          <p:pic>
            <p:nvPicPr>
              <p:cNvPr id="57" name="Picture 7">
                <a:extLst>
                  <a:ext uri="{FF2B5EF4-FFF2-40B4-BE49-F238E27FC236}">
                    <a16:creationId xmlns:a16="http://schemas.microsoft.com/office/drawing/2014/main" id="{DCF6E7EA-85BE-4F05-836B-588A866E6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81000"/>
                        </a14:imgEffect>
                        <a14:imgEffect>
                          <a14:brightnessContrast bright="-41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54806" y="2127948"/>
                <a:ext cx="2392187" cy="1251320"/>
              </a:xfrm>
              <a:prstGeom prst="rect">
                <a:avLst/>
              </a:prstGeom>
            </p:spPr>
          </p:pic>
          <p:sp>
            <p:nvSpPr>
              <p:cNvPr id="58" name="橢圓 54">
                <a:extLst>
                  <a:ext uri="{FF2B5EF4-FFF2-40B4-BE49-F238E27FC236}">
                    <a16:creationId xmlns:a16="http://schemas.microsoft.com/office/drawing/2014/main" id="{930BD678-D18D-4B66-AA2A-26169C2ED1CD}"/>
                  </a:ext>
                </a:extLst>
              </p:cNvPr>
              <p:cNvSpPr/>
              <p:nvPr/>
            </p:nvSpPr>
            <p:spPr>
              <a:xfrm>
                <a:off x="7497003" y="334246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9" name="直線單箭頭接點 55">
                <a:extLst>
                  <a:ext uri="{FF2B5EF4-FFF2-40B4-BE49-F238E27FC236}">
                    <a16:creationId xmlns:a16="http://schemas.microsoft.com/office/drawing/2014/main" id="{97AA0454-8E25-41CD-9153-B73F097C5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9863" y="3422875"/>
                <a:ext cx="0" cy="1894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6">
                <a:extLst>
                  <a:ext uri="{FF2B5EF4-FFF2-40B4-BE49-F238E27FC236}">
                    <a16:creationId xmlns:a16="http://schemas.microsoft.com/office/drawing/2014/main" id="{0404CDC4-59D5-43B1-9653-5FAF45150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3416" y="1907324"/>
                <a:ext cx="0" cy="14669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59">
                <a:extLst>
                  <a:ext uri="{FF2B5EF4-FFF2-40B4-BE49-F238E27FC236}">
                    <a16:creationId xmlns:a16="http://schemas.microsoft.com/office/drawing/2014/main" id="{892F2737-4486-4C36-ACF6-1B5ECC4CA38F}"/>
                  </a:ext>
                </a:extLst>
              </p:cNvPr>
              <p:cNvCxnSpPr/>
              <p:nvPr/>
            </p:nvCxnSpPr>
            <p:spPr>
              <a:xfrm>
                <a:off x="6527010" y="2924867"/>
                <a:ext cx="271459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文字方塊 60">
                <a:extLst>
                  <a:ext uri="{FF2B5EF4-FFF2-40B4-BE49-F238E27FC236}">
                    <a16:creationId xmlns:a16="http://schemas.microsoft.com/office/drawing/2014/main" id="{0C67644C-96E0-4A1B-986B-E9B4571B86D4}"/>
                  </a:ext>
                </a:extLst>
              </p:cNvPr>
              <p:cNvSpPr txBox="1"/>
              <p:nvPr/>
            </p:nvSpPr>
            <p:spPr>
              <a:xfrm>
                <a:off x="6338898" y="3536291"/>
                <a:ext cx="2077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Frame(x , y) </a:t>
                </a:r>
                <a:r>
                  <a:rPr lang="en-US" altLang="zh-TW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= </a:t>
                </a:r>
                <a:r>
                  <a:rPr lang="en-US" altLang="zh-TW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</a:t>
                </a:r>
                <a:endParaRPr lang="zh-TW" alt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矩形 62">
                <a:extLst>
                  <a:ext uri="{FF2B5EF4-FFF2-40B4-BE49-F238E27FC236}">
                    <a16:creationId xmlns:a16="http://schemas.microsoft.com/office/drawing/2014/main" id="{89C97C26-F3EB-47FE-8D02-DE815753E947}"/>
                  </a:ext>
                </a:extLst>
              </p:cNvPr>
              <p:cNvSpPr/>
              <p:nvPr/>
            </p:nvSpPr>
            <p:spPr>
              <a:xfrm>
                <a:off x="5480685" y="1902357"/>
                <a:ext cx="2608438" cy="1899411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文字方塊 66">
                <a:extLst>
                  <a:ext uri="{FF2B5EF4-FFF2-40B4-BE49-F238E27FC236}">
                    <a16:creationId xmlns:a16="http://schemas.microsoft.com/office/drawing/2014/main" id="{4A735D78-97C7-49E3-944D-36499CF815D8}"/>
                  </a:ext>
                </a:extLst>
              </p:cNvPr>
              <p:cNvSpPr txBox="1"/>
              <p:nvPr/>
            </p:nvSpPr>
            <p:spPr>
              <a:xfrm>
                <a:off x="5592391" y="3718735"/>
                <a:ext cx="26959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Belongs to Foreground ,</a:t>
                </a:r>
                <a:r>
                  <a:rPr lang="en-US" altLang="zh-TW" sz="1100" b="1" u="sng" dirty="0">
                    <a:solidFill>
                      <a:srgbClr val="00B05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mask(x , y) </a:t>
                </a:r>
                <a:r>
                  <a:rPr lang="en-US" altLang="zh-TW" sz="1100" b="1" u="sng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= 255</a:t>
                </a:r>
                <a:endParaRPr lang="zh-TW" altLang="en-US" sz="11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>
              <a:off x="6799055" y="2362323"/>
              <a:ext cx="0" cy="10029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511717" y="2362323"/>
              <a:ext cx="0" cy="10029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6523416" y="3094743"/>
              <a:ext cx="996446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字方塊 97">
            <a:extLst>
              <a:ext uri="{FF2B5EF4-FFF2-40B4-BE49-F238E27FC236}">
                <a16:creationId xmlns:a16="http://schemas.microsoft.com/office/drawing/2014/main" id="{32AC615A-356D-47CC-8B9A-924D58AB14DF}"/>
              </a:ext>
            </a:extLst>
          </p:cNvPr>
          <p:cNvSpPr txBox="1"/>
          <p:nvPr/>
        </p:nvSpPr>
        <p:spPr>
          <a:xfrm>
            <a:off x="3561869" y="4856777"/>
            <a:ext cx="9268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Ex:</a:t>
            </a:r>
          </a:p>
          <a:p>
            <a:r>
              <a:rPr lang="en-US" altLang="zh-TW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= 25</a:t>
            </a:r>
          </a:p>
          <a:p>
            <a:r>
              <a:rPr lang="en-US" altLang="zh-TW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  = 3</a:t>
            </a:r>
            <a:endParaRPr lang="zh-TW" altLang="en-US" sz="11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439827" y="2405432"/>
            <a:ext cx="2385321" cy="1410583"/>
            <a:chOff x="5953506" y="2290960"/>
            <a:chExt cx="3157305" cy="1867103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C84AE07-8BF2-4E0D-940D-92766B6F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1000"/>
                      </a14:imgEffect>
                      <a14:imgEffect>
                        <a14:brightnessContrast bright="-41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4447" y="2290960"/>
              <a:ext cx="1031937" cy="42448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6010" y="2290960"/>
              <a:ext cx="1031937" cy="424483"/>
            </a:xfrm>
            <a:prstGeom prst="rect">
              <a:avLst/>
            </a:prstGeom>
          </p:spPr>
        </p:pic>
        <p:pic>
          <p:nvPicPr>
            <p:cNvPr id="68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5884" y="2290960"/>
              <a:ext cx="1031937" cy="424483"/>
            </a:xfrm>
            <a:prstGeom prst="rect">
              <a:avLst/>
            </a:prstGeom>
          </p:spPr>
        </p:pic>
        <p:pic>
          <p:nvPicPr>
            <p:cNvPr id="69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3506" y="2762087"/>
              <a:ext cx="1031937" cy="424483"/>
            </a:xfrm>
            <a:prstGeom prst="rect">
              <a:avLst/>
            </a:prstGeom>
          </p:spPr>
        </p:pic>
        <p:pic>
          <p:nvPicPr>
            <p:cNvPr id="70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6010" y="2762087"/>
              <a:ext cx="1031937" cy="424483"/>
            </a:xfrm>
            <a:prstGeom prst="rect">
              <a:avLst/>
            </a:prstGeom>
          </p:spPr>
        </p:pic>
        <p:pic>
          <p:nvPicPr>
            <p:cNvPr id="71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5004" y="2762087"/>
              <a:ext cx="1031937" cy="424483"/>
            </a:xfrm>
            <a:prstGeom prst="rect">
              <a:avLst/>
            </a:prstGeom>
          </p:spPr>
        </p:pic>
        <p:pic>
          <p:nvPicPr>
            <p:cNvPr id="72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7376" y="3242964"/>
              <a:ext cx="1031937" cy="424483"/>
            </a:xfrm>
            <a:prstGeom prst="rect">
              <a:avLst/>
            </a:prstGeom>
          </p:spPr>
        </p:pic>
        <p:pic>
          <p:nvPicPr>
            <p:cNvPr id="73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9880" y="3242964"/>
              <a:ext cx="1031937" cy="424483"/>
            </a:xfrm>
            <a:prstGeom prst="rect">
              <a:avLst/>
            </a:prstGeom>
          </p:spPr>
        </p:pic>
        <p:pic>
          <p:nvPicPr>
            <p:cNvPr id="74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8874" y="3242964"/>
              <a:ext cx="1031937" cy="424483"/>
            </a:xfrm>
            <a:prstGeom prst="rect">
              <a:avLst/>
            </a:prstGeom>
          </p:spPr>
        </p:pic>
        <p:pic>
          <p:nvPicPr>
            <p:cNvPr id="75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3506" y="3733580"/>
              <a:ext cx="1031937" cy="424483"/>
            </a:xfrm>
            <a:prstGeom prst="rect">
              <a:avLst/>
            </a:prstGeom>
          </p:spPr>
        </p:pic>
        <p:pic>
          <p:nvPicPr>
            <p:cNvPr id="76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6010" y="3733580"/>
              <a:ext cx="1031937" cy="424483"/>
            </a:xfrm>
            <a:prstGeom prst="rect">
              <a:avLst/>
            </a:prstGeom>
          </p:spPr>
        </p:pic>
        <p:pic>
          <p:nvPicPr>
            <p:cNvPr id="77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5004" y="3733580"/>
              <a:ext cx="1031937" cy="424483"/>
            </a:xfrm>
            <a:prstGeom prst="rect">
              <a:avLst/>
            </a:prstGeom>
          </p:spPr>
        </p:pic>
      </p:grpSp>
      <p:sp>
        <p:nvSpPr>
          <p:cNvPr id="80" name="文字方塊 46">
            <a:extLst>
              <a:ext uri="{FF2B5EF4-FFF2-40B4-BE49-F238E27FC236}">
                <a16:creationId xmlns:a16="http://schemas.microsoft.com/office/drawing/2014/main" id="{CC66057A-BCF4-4F2E-BF87-B5D50DAEB9A1}"/>
              </a:ext>
            </a:extLst>
          </p:cNvPr>
          <p:cNvSpPr txBox="1"/>
          <p:nvPr/>
        </p:nvSpPr>
        <p:spPr>
          <a:xfrm>
            <a:off x="4470796" y="2286199"/>
            <a:ext cx="204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Build one gaussian model at every pixel position</a:t>
            </a:r>
            <a:endParaRPr lang="zh-TW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4112303" y="2638697"/>
            <a:ext cx="2467584" cy="352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28">
            <a:extLst>
              <a:ext uri="{FF2B5EF4-FFF2-40B4-BE49-F238E27FC236}">
                <a16:creationId xmlns:a16="http://schemas.microsoft.com/office/drawing/2014/main" id="{C21FFAF8-71C1-4520-9E5A-7554C4C6AD19}"/>
              </a:ext>
            </a:extLst>
          </p:cNvPr>
          <p:cNvSpPr txBox="1"/>
          <p:nvPr/>
        </p:nvSpPr>
        <p:spPr>
          <a:xfrm>
            <a:off x="5313085" y="3835047"/>
            <a:ext cx="390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Each pixel will have a mean </a:t>
            </a:r>
          </a:p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and a standard deviation (total width x height models)</a:t>
            </a:r>
            <a:endParaRPr lang="zh-TW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Down Arrow 83"/>
          <p:cNvSpPr/>
          <p:nvPr/>
        </p:nvSpPr>
        <p:spPr>
          <a:xfrm>
            <a:off x="3207883" y="4305427"/>
            <a:ext cx="314815" cy="189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457020" y="4228028"/>
            <a:ext cx="355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Output: w x h gaussian models (mean and std)</a:t>
            </a:r>
            <a:endParaRPr lang="zh-TW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3EDAFC-17E3-B477-C24A-41C74D9240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246"/>
          <a:stretch/>
        </p:blipFill>
        <p:spPr>
          <a:xfrm>
            <a:off x="214159" y="5163440"/>
            <a:ext cx="1116690" cy="62937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9495C23-4537-8814-6C3B-F15C44DC07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06" r="33078"/>
          <a:stretch/>
        </p:blipFill>
        <p:spPr>
          <a:xfrm>
            <a:off x="2029803" y="5171385"/>
            <a:ext cx="1183013" cy="64200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73D6724-A2E7-5EB1-842A-C64DDE29D52A}"/>
              </a:ext>
            </a:extLst>
          </p:cNvPr>
          <p:cNvSpPr txBox="1"/>
          <p:nvPr/>
        </p:nvSpPr>
        <p:spPr>
          <a:xfrm>
            <a:off x="53043" y="4745430"/>
            <a:ext cx="35565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If </a:t>
            </a:r>
            <a:r>
              <a:rPr lang="en-US" altLang="zh-TW" sz="1100" b="1" u="sng" dirty="0">
                <a:solidFill>
                  <a:srgbClr val="7030A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Frame(x , y) 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mean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&gt;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std</a:t>
            </a:r>
            <a:r>
              <a:rPr lang="en-US" altLang="zh-TW" sz="1100" b="1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*5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,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then </a:t>
            </a:r>
            <a:r>
              <a:rPr lang="en-US" altLang="zh-TW" sz="1100" b="1" u="sng" dirty="0">
                <a:solidFill>
                  <a:srgbClr val="00B05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mask(x , y) 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 255</a:t>
            </a: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357942F7-30D9-D137-1C83-C04530900CC8}"/>
              </a:ext>
            </a:extLst>
          </p:cNvPr>
          <p:cNvSpPr txBox="1"/>
          <p:nvPr/>
        </p:nvSpPr>
        <p:spPr>
          <a:xfrm>
            <a:off x="291639" y="5714930"/>
            <a:ext cx="11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&gt; 24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53BAB6A6-15E3-EA61-1EFE-EF9B670B0001}"/>
              </a:ext>
            </a:extLst>
          </p:cNvPr>
          <p:cNvSpPr txBox="1"/>
          <p:nvPr/>
        </p:nvSpPr>
        <p:spPr>
          <a:xfrm>
            <a:off x="2351934" y="5752087"/>
            <a:ext cx="606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32E924-9AE3-546F-4234-33AA0F282A1E}"/>
              </a:ext>
            </a:extLst>
          </p:cNvPr>
          <p:cNvSpPr/>
          <p:nvPr/>
        </p:nvSpPr>
        <p:spPr>
          <a:xfrm>
            <a:off x="990961" y="5177080"/>
            <a:ext cx="128290" cy="95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D539C97-336B-9EAE-1A14-DBEAF3C88F58}"/>
              </a:ext>
            </a:extLst>
          </p:cNvPr>
          <p:cNvSpPr/>
          <p:nvPr/>
        </p:nvSpPr>
        <p:spPr>
          <a:xfrm>
            <a:off x="2859133" y="5186309"/>
            <a:ext cx="128290" cy="95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箭號: 左-右雙向 25">
            <a:extLst>
              <a:ext uri="{FF2B5EF4-FFF2-40B4-BE49-F238E27FC236}">
                <a16:creationId xmlns:a16="http://schemas.microsoft.com/office/drawing/2014/main" id="{1FB359F3-13F3-A604-E9BE-3EA6D6DBC4CB}"/>
              </a:ext>
            </a:extLst>
          </p:cNvPr>
          <p:cNvSpPr/>
          <p:nvPr/>
        </p:nvSpPr>
        <p:spPr>
          <a:xfrm>
            <a:off x="1408593" y="5421760"/>
            <a:ext cx="557173" cy="1021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58AD8507-6396-5775-4FC6-F85DF9FCDD92}"/>
              </a:ext>
            </a:extLst>
          </p:cNvPr>
          <p:cNvSpPr txBox="1"/>
          <p:nvPr/>
        </p:nvSpPr>
        <p:spPr>
          <a:xfrm>
            <a:off x="1430759" y="5188093"/>
            <a:ext cx="713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735B45AA-D45D-942D-44E9-E01593F8D3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59" b="24202"/>
          <a:stretch/>
        </p:blipFill>
        <p:spPr>
          <a:xfrm>
            <a:off x="1133346" y="6076296"/>
            <a:ext cx="1156102" cy="629371"/>
          </a:xfrm>
          <a:prstGeom prst="rect">
            <a:avLst/>
          </a:prstGeom>
        </p:spPr>
      </p:pic>
      <p:sp>
        <p:nvSpPr>
          <p:cNvPr id="87" name="Arrow: Right 28">
            <a:extLst>
              <a:ext uri="{FF2B5EF4-FFF2-40B4-BE49-F238E27FC236}">
                <a16:creationId xmlns:a16="http://schemas.microsoft.com/office/drawing/2014/main" id="{F1868B89-FF64-D4F3-AF4F-B6DCE049D05C}"/>
              </a:ext>
            </a:extLst>
          </p:cNvPr>
          <p:cNvSpPr/>
          <p:nvPr/>
        </p:nvSpPr>
        <p:spPr>
          <a:xfrm rot="5400000">
            <a:off x="1576638" y="5786878"/>
            <a:ext cx="341716" cy="20090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TextBox 31">
            <a:extLst>
              <a:ext uri="{FF2B5EF4-FFF2-40B4-BE49-F238E27FC236}">
                <a16:creationId xmlns:a16="http://schemas.microsoft.com/office/drawing/2014/main" id="{7AF9B61B-A802-5D11-A239-ABE94E73F4FE}"/>
              </a:ext>
            </a:extLst>
          </p:cNvPr>
          <p:cNvSpPr txBox="1"/>
          <p:nvPr/>
        </p:nvSpPr>
        <p:spPr>
          <a:xfrm>
            <a:off x="1308696" y="6641111"/>
            <a:ext cx="1215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E1BB158-815E-1FAD-1AF0-7B2BAC725E71}"/>
              </a:ext>
            </a:extLst>
          </p:cNvPr>
          <p:cNvSpPr txBox="1"/>
          <p:nvPr/>
        </p:nvSpPr>
        <p:spPr>
          <a:xfrm>
            <a:off x="4389900" y="4486455"/>
            <a:ext cx="4331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new pixel belongs to foreground or background</a:t>
            </a:r>
            <a:endParaRPr lang="zh-TW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F6FD5B15-155F-A8EA-A1D0-55D64CB90BC8}"/>
              </a:ext>
            </a:extLst>
          </p:cNvPr>
          <p:cNvCxnSpPr/>
          <p:nvPr/>
        </p:nvCxnSpPr>
        <p:spPr>
          <a:xfrm>
            <a:off x="3561869" y="4527760"/>
            <a:ext cx="0" cy="237434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6EC2B5E-CB38-8A92-CD83-CE1230371BC3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3457020" y="4640344"/>
            <a:ext cx="932880" cy="1847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E12B2FF9-4DCE-39E6-B153-0F2248A4638C}"/>
              </a:ext>
            </a:extLst>
          </p:cNvPr>
          <p:cNvSpPr txBox="1"/>
          <p:nvPr/>
        </p:nvSpPr>
        <p:spPr>
          <a:xfrm>
            <a:off x="5145797" y="4699874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2395CD1-3D29-C583-5AA0-461C12B1DA97}"/>
              </a:ext>
            </a:extLst>
          </p:cNvPr>
          <p:cNvSpPr txBox="1"/>
          <p:nvPr/>
        </p:nvSpPr>
        <p:spPr>
          <a:xfrm>
            <a:off x="7413569" y="4691960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5289C67C-98F2-CB1C-CAAD-90CF08DFAE45}"/>
              </a:ext>
            </a:extLst>
          </p:cNvPr>
          <p:cNvSpPr txBox="1"/>
          <p:nvPr/>
        </p:nvSpPr>
        <p:spPr>
          <a:xfrm>
            <a:off x="5457150" y="5240901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std*5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D378E2C3-51E7-0E86-3B6B-40CB9F7D79D7}"/>
              </a:ext>
            </a:extLst>
          </p:cNvPr>
          <p:cNvSpPr txBox="1"/>
          <p:nvPr/>
        </p:nvSpPr>
        <p:spPr>
          <a:xfrm>
            <a:off x="7697630" y="5309529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std*5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6A5CB4EC-B5DD-4CF4-4A47-FF323D954B71}"/>
              </a:ext>
            </a:extLst>
          </p:cNvPr>
          <p:cNvSpPr txBox="1"/>
          <p:nvPr/>
        </p:nvSpPr>
        <p:spPr>
          <a:xfrm>
            <a:off x="5566110" y="4715318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DA59ABDD-9E55-51B5-821C-AFB1B77A068B}"/>
              </a:ext>
            </a:extLst>
          </p:cNvPr>
          <p:cNvSpPr txBox="1"/>
          <p:nvPr/>
        </p:nvSpPr>
        <p:spPr>
          <a:xfrm>
            <a:off x="7837557" y="4699874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DD49D887-91F8-7B26-8F9C-4F79530A9D0F}"/>
              </a:ext>
            </a:extLst>
          </p:cNvPr>
          <p:cNvSpPr txBox="1"/>
          <p:nvPr/>
        </p:nvSpPr>
        <p:spPr>
          <a:xfrm>
            <a:off x="5904830" y="5231988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15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6787E3AD-F7BB-3AEA-6E72-C7A3EFB19BC6}"/>
              </a:ext>
            </a:extLst>
          </p:cNvPr>
          <p:cNvSpPr txBox="1"/>
          <p:nvPr/>
        </p:nvSpPr>
        <p:spPr>
          <a:xfrm>
            <a:off x="8090647" y="5299969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15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6862DB2A-41EA-DAEE-7651-D20C4E25116E}"/>
              </a:ext>
            </a:extLst>
          </p:cNvPr>
          <p:cNvSpPr txBox="1"/>
          <p:nvPr/>
        </p:nvSpPr>
        <p:spPr>
          <a:xfrm>
            <a:off x="45423" y="4913070"/>
            <a:ext cx="35565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If </a:t>
            </a:r>
            <a:r>
              <a:rPr lang="en-US" altLang="zh-TW" sz="1100" b="1" u="sng" dirty="0">
                <a:solidFill>
                  <a:srgbClr val="7030A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Frame(x , y) 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mean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&lt;=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std</a:t>
            </a:r>
            <a:r>
              <a:rPr lang="en-US" altLang="zh-TW" sz="1100" b="1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*5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,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then </a:t>
            </a:r>
            <a:r>
              <a:rPr lang="en-US" altLang="zh-TW" sz="1100" b="1" u="sng" dirty="0">
                <a:solidFill>
                  <a:srgbClr val="00B05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mask(x , y) 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 0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1B7C67-E902-FE10-D684-1389B74E0730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Sam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37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221F-3C99-43B0-B6F2-013CB99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8"/>
            <a:ext cx="9144000" cy="486000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(20%) Background Subtraction: Simple Gaussian Model (2/2)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DA629-D0D6-428E-8E02-A6F57207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5" y="339319"/>
            <a:ext cx="9070825" cy="56414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Hint: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 video frames to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(cv2.cvtColor)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every pixels in video from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0~24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build a gaussian model with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standard deviation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(if standard deviation is less then 5, set to 5)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frame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&gt; 24,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every frame pixels with respective gaussian model. If gray value difference between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 pixel and gaussian 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 than 5 times standard deviation, set testing pixel to 255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(foreground, white), 0 (background, black) otherwise.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background (cv2.bitwise_and)</a:t>
            </a:r>
          </a:p>
          <a:p>
            <a:pPr marL="800100" lvl="1" indent="-342900"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video:</a:t>
            </a:r>
          </a:p>
        </p:txBody>
      </p:sp>
      <p:pic>
        <p:nvPicPr>
          <p:cNvPr id="4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80387"/>
            <a:ext cx="9144000" cy="24939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8BF463-918C-5F48-B6C4-A4456153A9BD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Sam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9395EF-E719-1B9C-75D5-F8E42A118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" r="480" b="70960"/>
          <a:stretch/>
        </p:blipFill>
        <p:spPr>
          <a:xfrm>
            <a:off x="4241034" y="2970201"/>
            <a:ext cx="2322355" cy="1120312"/>
          </a:xfrm>
          <a:prstGeom prst="roundRect">
            <a:avLst>
              <a:gd name="adj" fmla="val 3296"/>
            </a:avLst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95AE59-DEA1-38AD-596F-816EE64513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" t="28278" r="480" b="58403"/>
          <a:stretch/>
        </p:blipFill>
        <p:spPr>
          <a:xfrm>
            <a:off x="6748470" y="3486827"/>
            <a:ext cx="2322355" cy="513812"/>
          </a:xfrm>
          <a:prstGeom prst="roundRect">
            <a:avLst>
              <a:gd name="adj" fmla="val 3296"/>
            </a:avLst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4AFF5F0-DBE2-23A8-1BA3-39D7071BBF76}"/>
              </a:ext>
            </a:extLst>
          </p:cNvPr>
          <p:cNvSpPr/>
          <p:nvPr/>
        </p:nvSpPr>
        <p:spPr>
          <a:xfrm>
            <a:off x="4572000" y="3182146"/>
            <a:ext cx="1631576" cy="304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B46082-430F-85FC-C452-5337DC63A298}"/>
              </a:ext>
            </a:extLst>
          </p:cNvPr>
          <p:cNvSpPr/>
          <p:nvPr/>
        </p:nvSpPr>
        <p:spPr>
          <a:xfrm>
            <a:off x="7117167" y="3666043"/>
            <a:ext cx="1584960" cy="25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6218CE-14B0-03BD-69CA-A665A6778307}"/>
              </a:ext>
            </a:extLst>
          </p:cNvPr>
          <p:cNvSpPr txBox="1"/>
          <p:nvPr/>
        </p:nvSpPr>
        <p:spPr>
          <a:xfrm>
            <a:off x="4248260" y="3139495"/>
            <a:ext cx="403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1)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03C1EC-27E6-9E81-2FE7-3237FD3987E7}"/>
              </a:ext>
            </a:extLst>
          </p:cNvPr>
          <p:cNvSpPr txBox="1"/>
          <p:nvPr/>
        </p:nvSpPr>
        <p:spPr>
          <a:xfrm>
            <a:off x="6821888" y="3666043"/>
            <a:ext cx="403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2)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7086601" cy="4860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(20%) Optical Flow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1" y="468754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2.1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2.2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Video tracking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2EAD52-C894-28BF-9249-B7B8AFEAE59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id="{BA2247B7-8F6F-49D2-BC58-4D4DBCBF425A}"/>
              </a:ext>
            </a:extLst>
          </p:cNvPr>
          <p:cNvSpPr/>
          <p:nvPr/>
        </p:nvSpPr>
        <p:spPr>
          <a:xfrm>
            <a:off x="7781419" y="2209163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36E773-D487-4167-9E94-888C734810B2}"/>
              </a:ext>
            </a:extLst>
          </p:cNvPr>
          <p:cNvSpPr/>
          <p:nvPr/>
        </p:nvSpPr>
        <p:spPr>
          <a:xfrm>
            <a:off x="4691727" y="1644675"/>
            <a:ext cx="2001003" cy="12832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8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23147" y="544736"/>
            <a:ext cx="9062207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 video: optical_flow.mp4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1163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 Detect the 7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blue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circles and display 1 image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(First Frame only).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with them marked with a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red square bounding box and cross mark. 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23147" y="2410910"/>
            <a:ext cx="84055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Ex: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433" y="3090604"/>
            <a:ext cx="4044536" cy="2811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8"/>
          <p:cNvCxnSpPr/>
          <p:nvPr/>
        </p:nvCxnSpPr>
        <p:spPr>
          <a:xfrm>
            <a:off x="228661" y="3090604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228661" y="3090604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8"/>
          <p:cNvSpPr txBox="1"/>
          <p:nvPr/>
        </p:nvSpPr>
        <p:spPr>
          <a:xfrm>
            <a:off x="678282" y="2765460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-59272" y="3339491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-18560" y="2818125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(0,0)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-18559" y="-1437"/>
            <a:ext cx="4868466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2.1 Preprocessing (10%)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691727" y="1644675"/>
            <a:ext cx="1988255" cy="1140432"/>
            <a:chOff x="4354734" y="2807089"/>
            <a:chExt cx="1988255" cy="1140432"/>
          </a:xfrm>
        </p:grpSpPr>
        <p:pic>
          <p:nvPicPr>
            <p:cNvPr id="139" name="Google Shape;13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65000" y="3251694"/>
              <a:ext cx="657225" cy="69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8"/>
            <p:cNvSpPr/>
            <p:nvPr/>
          </p:nvSpPr>
          <p:spPr>
            <a:xfrm rot="5400000">
              <a:off x="5729895" y="2913639"/>
              <a:ext cx="149436" cy="526678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1" name="Google Shape;141;p8"/>
            <p:cNvSpPr txBox="1"/>
            <p:nvPr/>
          </p:nvSpPr>
          <p:spPr>
            <a:xfrm>
              <a:off x="5496467" y="2807089"/>
              <a:ext cx="846522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size: 12px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1" name="Google Shape;151;p8"/>
            <p:cNvSpPr txBox="1"/>
            <p:nvPr/>
          </p:nvSpPr>
          <p:spPr>
            <a:xfrm>
              <a:off x="4354734" y="3166013"/>
              <a:ext cx="100174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Center point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152" name="Google Shape;152;p8"/>
            <p:cNvCxnSpPr>
              <a:stCxn id="151" idx="2"/>
            </p:cNvCxnSpPr>
            <p:nvPr/>
          </p:nvCxnSpPr>
          <p:spPr>
            <a:xfrm>
              <a:off x="4855606" y="3419929"/>
              <a:ext cx="938100" cy="17970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3" name="Google Shape;153;p8"/>
          <p:cNvSpPr txBox="1"/>
          <p:nvPr/>
        </p:nvSpPr>
        <p:spPr>
          <a:xfrm>
            <a:off x="3491028" y="2323549"/>
            <a:ext cx="9150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7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blue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circles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54" name="Google Shape;154;p8"/>
          <p:cNvCxnSpPr>
            <a:cxnSpLocks/>
            <a:stCxn id="153" idx="1"/>
          </p:cNvCxnSpPr>
          <p:nvPr/>
        </p:nvCxnSpPr>
        <p:spPr>
          <a:xfrm flipH="1">
            <a:off x="1259028" y="2615936"/>
            <a:ext cx="2232000" cy="1074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" name="Google Shape;155;p8"/>
          <p:cNvCxnSpPr>
            <a:cxnSpLocks/>
            <a:stCxn id="153" idx="1"/>
          </p:cNvCxnSpPr>
          <p:nvPr/>
        </p:nvCxnSpPr>
        <p:spPr>
          <a:xfrm flipH="1">
            <a:off x="1217628" y="2615937"/>
            <a:ext cx="2273400" cy="1240499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" name="Google Shape;156;p8"/>
          <p:cNvCxnSpPr>
            <a:stCxn id="153" idx="1"/>
          </p:cNvCxnSpPr>
          <p:nvPr/>
        </p:nvCxnSpPr>
        <p:spPr>
          <a:xfrm flipH="1">
            <a:off x="1251528" y="2615936"/>
            <a:ext cx="2239500" cy="1803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157;p8"/>
          <p:cNvCxnSpPr>
            <a:cxnSpLocks/>
            <a:stCxn id="153" idx="1"/>
          </p:cNvCxnSpPr>
          <p:nvPr/>
        </p:nvCxnSpPr>
        <p:spPr>
          <a:xfrm flipH="1">
            <a:off x="1293828" y="2615936"/>
            <a:ext cx="2197200" cy="23844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8"/>
          <p:cNvCxnSpPr>
            <a:cxnSpLocks/>
            <a:stCxn id="153" idx="1"/>
          </p:cNvCxnSpPr>
          <p:nvPr/>
        </p:nvCxnSpPr>
        <p:spPr>
          <a:xfrm flipH="1">
            <a:off x="1248828" y="2615936"/>
            <a:ext cx="2242200" cy="2514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8"/>
          <p:cNvCxnSpPr>
            <a:cxnSpLocks/>
            <a:stCxn id="153" idx="1"/>
          </p:cNvCxnSpPr>
          <p:nvPr/>
        </p:nvCxnSpPr>
        <p:spPr>
          <a:xfrm flipH="1">
            <a:off x="1704528" y="2615936"/>
            <a:ext cx="1786500" cy="24966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8"/>
          <p:cNvCxnSpPr>
            <a:cxnSpLocks/>
            <a:stCxn id="153" idx="1"/>
          </p:cNvCxnSpPr>
          <p:nvPr/>
        </p:nvCxnSpPr>
        <p:spPr>
          <a:xfrm flipH="1">
            <a:off x="1596828" y="2615936"/>
            <a:ext cx="1894200" cy="2569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8EACBD-B679-4CA5-9FA0-363EFBFE7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990" y="3105174"/>
            <a:ext cx="4561984" cy="279697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73C4C54-DAC3-4932-AD3A-5D3DB178D27B}"/>
              </a:ext>
            </a:extLst>
          </p:cNvPr>
          <p:cNvSpPr/>
          <p:nvPr/>
        </p:nvSpPr>
        <p:spPr>
          <a:xfrm>
            <a:off x="7785922" y="2217588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F8E234-EABD-47F3-9F86-B580BA8FE1AD}"/>
              </a:ext>
            </a:extLst>
          </p:cNvPr>
          <p:cNvSpPr/>
          <p:nvPr/>
        </p:nvSpPr>
        <p:spPr>
          <a:xfrm>
            <a:off x="7764845" y="2201620"/>
            <a:ext cx="376034" cy="3750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2B16BF-A765-4D62-A618-5568F2F4681E}"/>
              </a:ext>
            </a:extLst>
          </p:cNvPr>
          <p:cNvCxnSpPr/>
          <p:nvPr/>
        </p:nvCxnSpPr>
        <p:spPr>
          <a:xfrm flipH="1">
            <a:off x="8120280" y="1939905"/>
            <a:ext cx="253703" cy="2256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AD02FC-7CA1-4069-B01E-38707009CC5C}"/>
              </a:ext>
            </a:extLst>
          </p:cNvPr>
          <p:cNvSpPr txBox="1"/>
          <p:nvPr/>
        </p:nvSpPr>
        <p:spPr>
          <a:xfrm>
            <a:off x="8373983" y="1800774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Not this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6C0DDC-3B4F-492E-87A0-5FC6EF6ED6B1}"/>
              </a:ext>
            </a:extLst>
          </p:cNvPr>
          <p:cNvSpPr txBox="1"/>
          <p:nvPr/>
        </p:nvSpPr>
        <p:spPr>
          <a:xfrm>
            <a:off x="3882340" y="6115204"/>
            <a:ext cx="4745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※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Tip: Draw your own marker with 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opencv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functions 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cv.rectangle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() and 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cv.line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00796B-B333-64A2-800A-E3048AE12340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0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b5030c3c8_2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detect center points of 7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circles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7" name="Google Shape;177;g7b5030c3c8_2_1"/>
          <p:cNvSpPr txBox="1">
            <a:spLocks noGrp="1"/>
          </p:cNvSpPr>
          <p:nvPr>
            <p:ph type="body" idx="1"/>
          </p:nvPr>
        </p:nvSpPr>
        <p:spPr>
          <a:xfrm>
            <a:off x="0" y="862576"/>
            <a:ext cx="9144000" cy="59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 can use cv2.SimpleBlobDetector_create() to detect blobs (binary large object), it can filter out blobs by different properties: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Area (of blob in pixels, e.g.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 px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Color (gray level, 0 for black, 255 for white)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Circularity (if perfect circle, then it is 1.0)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Inertia (ratio of the minor and major axes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0.0 to 1.0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Convexity (if no gap, then it is 1.0)</a:t>
            </a:r>
          </a:p>
          <a:p>
            <a:pPr marL="447675" indent="-271463">
              <a:spcBef>
                <a:spcPts val="0"/>
              </a:spcBef>
              <a:buSzPts val="1500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Minimum and maximum bounds can be chosen. E.g. -&gt;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8" name="Google Shape;178;g7b5030c3c8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99" y="3525715"/>
            <a:ext cx="8582025" cy="3122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14118-CFBF-407C-973D-AD36179E3EF2}"/>
              </a:ext>
            </a:extLst>
          </p:cNvPr>
          <p:cNvSpPr txBox="1"/>
          <p:nvPr/>
        </p:nvSpPr>
        <p:spPr>
          <a:xfrm>
            <a:off x="2905125" y="4717533"/>
            <a:ext cx="12763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Colour</a:t>
            </a:r>
          </a:p>
        </p:txBody>
      </p:sp>
      <p:pic>
        <p:nvPicPr>
          <p:cNvPr id="12" name="Google Shape;178;g7b5030c3c8_2_1">
            <a:extLst>
              <a:ext uri="{FF2B5EF4-FFF2-40B4-BE49-F238E27FC236}">
                <a16:creationId xmlns:a16="http://schemas.microsoft.com/office/drawing/2014/main" id="{8A11D0CE-B0B8-4723-822D-D7058AC1D3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441" t="36255" r="72787" b="49699"/>
          <a:stretch/>
        </p:blipFill>
        <p:spPr>
          <a:xfrm>
            <a:off x="417299" y="4648200"/>
            <a:ext cx="495301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8;g7b5030c3c8_2_1">
            <a:extLst>
              <a:ext uri="{FF2B5EF4-FFF2-40B4-BE49-F238E27FC236}">
                <a16:creationId xmlns:a16="http://schemas.microsoft.com/office/drawing/2014/main" id="{B7CD0505-1B3A-495D-A73C-FB45E0F711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13" t="36255" r="79648" b="49699"/>
          <a:stretch/>
        </p:blipFill>
        <p:spPr>
          <a:xfrm>
            <a:off x="970652" y="4648199"/>
            <a:ext cx="569700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8;g7b5030c3c8_2_1">
            <a:extLst>
              <a:ext uri="{FF2B5EF4-FFF2-40B4-BE49-F238E27FC236}">
                <a16:creationId xmlns:a16="http://schemas.microsoft.com/office/drawing/2014/main" id="{F9F812CF-61BE-4B5C-BFF0-2414CBBEF0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49" t="36260" r="86112" b="49694"/>
          <a:stretch/>
        </p:blipFill>
        <p:spPr>
          <a:xfrm>
            <a:off x="1653038" y="4648199"/>
            <a:ext cx="569700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8;g7b5030c3c8_2_1">
            <a:extLst>
              <a:ext uri="{FF2B5EF4-FFF2-40B4-BE49-F238E27FC236}">
                <a16:creationId xmlns:a16="http://schemas.microsoft.com/office/drawing/2014/main" id="{B0182267-A59C-4065-BDA6-8C0B5F8D6A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28" t="36340" r="93389" b="49614"/>
          <a:stretch/>
        </p:blipFill>
        <p:spPr>
          <a:xfrm>
            <a:off x="2279081" y="4648199"/>
            <a:ext cx="569700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C49B5A-F63C-AEA9-7A56-B46C5EEE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069" y="2846041"/>
            <a:ext cx="2212255" cy="5829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664784-E6ED-83FB-0FE5-6CBC3E5CEC27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2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3867</Words>
  <Application>Microsoft Office PowerPoint</Application>
  <PresentationFormat>如螢幕大小 (4:3)</PresentationFormat>
  <Paragraphs>494</Paragraphs>
  <Slides>27</Slides>
  <Notes>11</Notes>
  <HiddenSlides>0</HiddenSlides>
  <MMClips>4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-apple-system</vt:lpstr>
      <vt:lpstr>Calibri (標題)</vt:lpstr>
      <vt:lpstr>Cascadia Mono</vt:lpstr>
      <vt:lpstr>Noto Sans Symbols</vt:lpstr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Office 佈景主題</vt:lpstr>
      <vt:lpstr>Office Theme</vt:lpstr>
      <vt:lpstr>電腦視覺與深度學習 (Computer Vision and Deep Learning) Homework 2</vt:lpstr>
      <vt:lpstr>PowerPoint 簡報</vt:lpstr>
      <vt:lpstr>PowerPoint 簡報</vt:lpstr>
      <vt:lpstr>Assignment scoring (Total: 100%)</vt:lpstr>
      <vt:lpstr>1. (20%) Background Subtraction: Simple Gaussian Model (1/2)</vt:lpstr>
      <vt:lpstr>1. (20%) Background Subtraction: Simple Gaussian Model (2/2)</vt:lpstr>
      <vt:lpstr>2. (20%) Optical Flow</vt:lpstr>
      <vt:lpstr>PowerPoint 簡報</vt:lpstr>
      <vt:lpstr>How to detect center points of 7 blue circles</vt:lpstr>
      <vt:lpstr>PowerPoint 簡報</vt:lpstr>
      <vt:lpstr>3. (20%) Perspective Transform:</vt:lpstr>
      <vt:lpstr>3. (20%) Perspective Transform:</vt:lpstr>
      <vt:lpstr>4. (20%) PCA</vt:lpstr>
      <vt:lpstr>4.1 (10%) PCA - Image Reconstruction (1/2)</vt:lpstr>
      <vt:lpstr>4.1 (10%) PCA - Image Reconstruction (1/2)</vt:lpstr>
      <vt:lpstr>4.2 (10%) PCA - Compute the Reconstruction Error (2/2)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Tan Jeff</cp:lastModifiedBy>
  <cp:revision>586</cp:revision>
  <dcterms:modified xsi:type="dcterms:W3CDTF">2022-11-28T09:11:27Z</dcterms:modified>
</cp:coreProperties>
</file>